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e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sldIdLst>
    <p:sldId id="256" r:id="rId2"/>
    <p:sldId id="307" r:id="rId3"/>
    <p:sldId id="268" r:id="rId4"/>
    <p:sldId id="270" r:id="rId5"/>
    <p:sldId id="269" r:id="rId6"/>
    <p:sldId id="281" r:id="rId7"/>
    <p:sldId id="257" r:id="rId8"/>
    <p:sldId id="259" r:id="rId9"/>
    <p:sldId id="261" r:id="rId10"/>
    <p:sldId id="271" r:id="rId11"/>
    <p:sldId id="272" r:id="rId12"/>
    <p:sldId id="274" r:id="rId13"/>
    <p:sldId id="289" r:id="rId14"/>
    <p:sldId id="280" r:id="rId15"/>
    <p:sldId id="278" r:id="rId16"/>
    <p:sldId id="291" r:id="rId17"/>
    <p:sldId id="292" r:id="rId18"/>
    <p:sldId id="297" r:id="rId19"/>
    <p:sldId id="290" r:id="rId20"/>
    <p:sldId id="294" r:id="rId21"/>
    <p:sldId id="301" r:id="rId22"/>
    <p:sldId id="279" r:id="rId23"/>
    <p:sldId id="277" r:id="rId24"/>
    <p:sldId id="305" r:id="rId25"/>
    <p:sldId id="276" r:id="rId26"/>
    <p:sldId id="275" r:id="rId27"/>
    <p:sldId id="282" r:id="rId28"/>
    <p:sldId id="285" r:id="rId29"/>
    <p:sldId id="284" r:id="rId30"/>
    <p:sldId id="288" r:id="rId31"/>
    <p:sldId id="296" r:id="rId32"/>
    <p:sldId id="283" r:id="rId33"/>
    <p:sldId id="287" r:id="rId34"/>
    <p:sldId id="286" r:id="rId35"/>
    <p:sldId id="295" r:id="rId36"/>
    <p:sldId id="293" r:id="rId37"/>
    <p:sldId id="298" r:id="rId38"/>
    <p:sldId id="300" r:id="rId39"/>
    <p:sldId id="299" r:id="rId40"/>
    <p:sldId id="302" r:id="rId41"/>
    <p:sldId id="304" r:id="rId42"/>
    <p:sldId id="306" r:id="rId43"/>
    <p:sldId id="273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05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2C930-59F5-4A1E-9D16-5009AEEEA5A7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81CA0-3506-4AE7-8684-372265EFE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42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9ACBE895-CB49-429E-A4A9-24A44E40926B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58CB380-2D73-4CBC-B24F-891CC3AB39AA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E895-CB49-429E-A4A9-24A44E40926B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CB380-2D73-4CBC-B24F-891CC3AB39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E895-CB49-429E-A4A9-24A44E40926B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CB380-2D73-4CBC-B24F-891CC3AB39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E895-CB49-429E-A4A9-24A44E40926B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CB380-2D73-4CBC-B24F-891CC3AB39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E895-CB49-429E-A4A9-24A44E40926B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CB380-2D73-4CBC-B24F-891CC3AB39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E895-CB49-429E-A4A9-24A44E40926B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CB380-2D73-4CBC-B24F-891CC3AB39A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E895-CB49-429E-A4A9-24A44E40926B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CB380-2D73-4CBC-B24F-891CC3AB39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E895-CB49-429E-A4A9-24A44E40926B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CB380-2D73-4CBC-B24F-891CC3AB39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E895-CB49-429E-A4A9-24A44E40926B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CB380-2D73-4CBC-B24F-891CC3AB39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E895-CB49-429E-A4A9-24A44E40926B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CB380-2D73-4CBC-B24F-891CC3AB39AA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E895-CB49-429E-A4A9-24A44E40926B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CB380-2D73-4CBC-B24F-891CC3AB39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9ACBE895-CB49-429E-A4A9-24A44E40926B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258CB380-2D73-4CBC-B24F-891CC3AB39A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en.wikipedia.org/wiki/Physic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cienceworld.wolfram.com/physics/" TargetMode="External"/><Relationship Id="rId2" Type="http://schemas.openxmlformats.org/officeDocument/2006/relationships/hyperlink" Target="http://physicsworld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heory.uwinnipeg.ca/physics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ans_Christian_%C3%98rsted" TargetMode="External"/><Relationship Id="rId7" Type="http://schemas.openxmlformats.org/officeDocument/2006/relationships/hyperlink" Target="http://en.wikipedia.org/wiki/Michael_Faraday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en.wikipedia.org/wiki/Andr%C3%A9-Marie_Amp%C3%A8re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8" b="13238"/>
          <a:stretch/>
        </p:blipFill>
        <p:spPr>
          <a:xfrm>
            <a:off x="-152401" y="-304800"/>
            <a:ext cx="10407759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228600"/>
            <a:ext cx="7024744" cy="1143000"/>
          </a:xfrm>
        </p:spPr>
        <p:txBody>
          <a:bodyPr/>
          <a:lstStyle/>
          <a:p>
            <a:r>
              <a:rPr lang="en-US" b="1" u="sng" dirty="0" smtClean="0"/>
              <a:t>Definitions</a:t>
            </a:r>
            <a:endParaRPr lang="en-US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1524000"/>
            <a:ext cx="5205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/>
              <a:t>Inductance of a Solenoid</a:t>
            </a:r>
            <a:endParaRPr lang="en-US" sz="3200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2514600"/>
            <a:ext cx="5020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Ø"/>
            </a:pPr>
            <a:r>
              <a:rPr lang="en-US" sz="4800" b="1" dirty="0" smtClean="0"/>
              <a:t>Solenoid</a:t>
            </a:r>
          </a:p>
          <a:p>
            <a:pPr marL="857250" indent="-857250">
              <a:buFont typeface="Wingdings" panose="05000000000000000000" pitchFamily="2" charset="2"/>
              <a:buChar char="Ø"/>
            </a:pPr>
            <a:endParaRPr lang="en-US" sz="4800" b="1" dirty="0"/>
          </a:p>
          <a:p>
            <a:pPr marL="857250" indent="-857250">
              <a:buFont typeface="Wingdings" panose="05000000000000000000" pitchFamily="2" charset="2"/>
              <a:buChar char="Ø"/>
            </a:pPr>
            <a:r>
              <a:rPr lang="en-US" sz="4800" b="1" dirty="0" smtClean="0"/>
              <a:t>Inductance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03645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4393" y="990600"/>
            <a:ext cx="7024744" cy="1143000"/>
          </a:xfrm>
        </p:spPr>
        <p:txBody>
          <a:bodyPr/>
          <a:lstStyle/>
          <a:p>
            <a:r>
              <a:rPr lang="en-US" b="1" dirty="0" smtClean="0"/>
              <a:t>SOLENOID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8077200" cy="4343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In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2" tooltip="Physics"/>
              </a:rPr>
              <a:t>physics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, the term refers specifically to a long, thin loop of </a:t>
            </a: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</a:rPr>
              <a:t>wire.</a:t>
            </a:r>
          </a:p>
          <a:p>
            <a:endParaRPr lang="en-US" dirty="0" smtClean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endParaRPr lang="en-US" dirty="0" smtClean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Solenoids are commonly used for inductors</a:t>
            </a:r>
            <a:endParaRPr lang="en-US" dirty="0" smtClean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endParaRPr lang="en-US" dirty="0" smtClean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24200" y="197217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 smtClean="0"/>
              <a:t>DEFINITION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3028950"/>
            <a:ext cx="3590925" cy="1276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860" y="2743200"/>
            <a:ext cx="2466975" cy="1847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817" y="4831173"/>
            <a:ext cx="1642076" cy="138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9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4393" y="990600"/>
            <a:ext cx="7024744" cy="1143000"/>
          </a:xfrm>
        </p:spPr>
        <p:txBody>
          <a:bodyPr/>
          <a:lstStyle/>
          <a:p>
            <a:r>
              <a:rPr lang="en-US" b="1" dirty="0" smtClean="0"/>
              <a:t>INDUCTOR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33600"/>
            <a:ext cx="6777317" cy="39247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When this long, thin loop of </a:t>
            </a: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</a:rPr>
              <a:t>wire wrapped 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around a metallic core, which produces a uniform magnetic field in a volume of space when an electric current is passed through </a:t>
            </a:r>
            <a:r>
              <a:rPr lang="en-US" dirty="0" smtClean="0">
                <a:solidFill>
                  <a:srgbClr val="252525"/>
                </a:solidFill>
                <a:latin typeface="Arial" panose="020B0604020202020204" pitchFamily="34" charset="0"/>
              </a:rPr>
              <a:t>it is called Inductor.</a:t>
            </a:r>
          </a:p>
          <a:p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endParaRPr lang="en-US" dirty="0" smtClean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24200" y="197217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 smtClean="0"/>
              <a:t>DEFINITION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913577"/>
            <a:ext cx="2324100" cy="1962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663" y="3733800"/>
            <a:ext cx="21621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5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2680" y="280916"/>
            <a:ext cx="7024744" cy="1143000"/>
          </a:xfrm>
        </p:spPr>
        <p:txBody>
          <a:bodyPr/>
          <a:lstStyle/>
          <a:p>
            <a:r>
              <a:rPr lang="en-US" b="1" u="sng" dirty="0" smtClean="0"/>
              <a:t>DIFFERENT INDUCTOR</a:t>
            </a:r>
            <a:endParaRPr lang="en-US" b="1" u="sn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23916"/>
            <a:ext cx="8077200" cy="473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2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629" y="990600"/>
            <a:ext cx="7024744" cy="1143000"/>
          </a:xfrm>
        </p:spPr>
        <p:txBody>
          <a:bodyPr/>
          <a:lstStyle/>
          <a:p>
            <a:r>
              <a:rPr lang="en-US" b="1" dirty="0" smtClean="0"/>
              <a:t>INDUCTANCE</a:t>
            </a:r>
            <a:endParaRPr lang="en-US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90800" y="152400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 smtClean="0"/>
              <a:t>DEFINITION</a:t>
            </a:r>
            <a:endParaRPr lang="en-US" b="1" u="sng" dirty="0"/>
          </a:p>
        </p:txBody>
      </p:sp>
      <p:sp>
        <p:nvSpPr>
          <p:cNvPr id="6" name="Rectangle 5"/>
          <p:cNvSpPr/>
          <p:nvPr/>
        </p:nvSpPr>
        <p:spPr>
          <a:xfrm>
            <a:off x="609600" y="2286000"/>
            <a:ext cx="795873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Inductance is the name given to the property of a component that opposes the change of current flowing through </a:t>
            </a:r>
            <a:r>
              <a:rPr lang="en-US" sz="2800" b="1" dirty="0" smtClean="0"/>
              <a:t>it.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Inductors </a:t>
            </a:r>
            <a:r>
              <a:rPr lang="en-US" sz="2800" b="1" dirty="0"/>
              <a:t>do this by generating a self-induced </a:t>
            </a:r>
            <a:r>
              <a:rPr lang="en-US" sz="2800" b="1" dirty="0" err="1"/>
              <a:t>emf</a:t>
            </a:r>
            <a:r>
              <a:rPr lang="en-US" sz="2800" b="1" dirty="0"/>
              <a:t> within itself as a result of their changing magnetic </a:t>
            </a:r>
            <a:r>
              <a:rPr lang="en-US" sz="2800" b="1" dirty="0" smtClean="0"/>
              <a:t>field or changing magnetic flux.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3700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38200"/>
            <a:ext cx="7543800" cy="55117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57400" y="5105400"/>
            <a:ext cx="2866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Is </a:t>
            </a:r>
            <a:r>
              <a:rPr lang="en-US" sz="2000" b="1" dirty="0"/>
              <a:t>c</a:t>
            </a:r>
            <a:r>
              <a:rPr lang="en-US" sz="2000" b="1" dirty="0" smtClean="0"/>
              <a:t>alled Induced </a:t>
            </a:r>
            <a:r>
              <a:rPr lang="en-US" sz="2000" b="1" dirty="0" err="1" smtClean="0"/>
              <a:t>Emf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8263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DERIVATION OF INDUCTANCE OF A SOLENOID</a:t>
            </a:r>
            <a:endParaRPr lang="en-US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981200"/>
            <a:ext cx="5237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Neue Haas Grotesk"/>
              </a:rPr>
              <a:t>Consider a </a:t>
            </a:r>
            <a:r>
              <a:rPr lang="en-US" b="1" dirty="0">
                <a:solidFill>
                  <a:srgbClr val="000000"/>
                </a:solidFill>
                <a:latin typeface="Neue Haas Grotesk"/>
              </a:rPr>
              <a:t>solenoid. Run current through </a:t>
            </a:r>
            <a:r>
              <a:rPr lang="en-US" b="1" dirty="0" smtClean="0">
                <a:solidFill>
                  <a:srgbClr val="000000"/>
                </a:solidFill>
                <a:latin typeface="Neue Haas Grotesk"/>
              </a:rPr>
              <a:t>it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Neue Haas Grotesk"/>
              </a:rPr>
              <a:t>and </a:t>
            </a:r>
            <a:r>
              <a:rPr lang="en-US" b="1" dirty="0">
                <a:solidFill>
                  <a:srgbClr val="000000"/>
                </a:solidFill>
                <a:latin typeface="Neue Haas Grotesk"/>
              </a:rPr>
              <a:t>you've got yourself an electromagnet. </a:t>
            </a:r>
            <a:endParaRPr lang="en-US" b="1" dirty="0" smtClean="0">
              <a:solidFill>
                <a:srgbClr val="000000"/>
              </a:solidFill>
              <a:latin typeface="Neue Haas Grotesk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Neue Haas Grotesk"/>
              </a:rPr>
              <a:t>The magnetic field or flux density B inside 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Neue Haas Grotesk"/>
              </a:rPr>
              <a:t>the turns of a solenoid </a:t>
            </a:r>
            <a:r>
              <a:rPr lang="en-US" b="1" dirty="0">
                <a:solidFill>
                  <a:srgbClr val="000000"/>
                </a:solidFill>
                <a:latin typeface="Neue Haas Grotesk"/>
              </a:rPr>
              <a:t>is given by the formula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72" y="3333929"/>
            <a:ext cx="4276725" cy="23526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19200" y="3505200"/>
            <a:ext cx="17812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000000"/>
                </a:solidFill>
                <a:latin typeface="Palatino Nova"/>
              </a:rPr>
              <a:t>B</a:t>
            </a:r>
            <a:r>
              <a:rPr lang="en-US" sz="3200" b="1" dirty="0">
                <a:solidFill>
                  <a:srgbClr val="000000"/>
                </a:solidFill>
                <a:latin typeface="Palatino Nova"/>
              </a:rPr>
              <a:t> = </a:t>
            </a:r>
            <a:r>
              <a:rPr lang="el-GR" sz="3200" b="1" dirty="0">
                <a:solidFill>
                  <a:srgbClr val="000000"/>
                </a:solidFill>
                <a:latin typeface="Palatino Nova"/>
              </a:rPr>
              <a:t>μ</a:t>
            </a:r>
            <a:r>
              <a:rPr lang="el-GR" sz="3200" b="1" baseline="-25000" dirty="0">
                <a:solidFill>
                  <a:srgbClr val="000000"/>
                </a:solidFill>
                <a:latin typeface="Palatino Nova"/>
              </a:rPr>
              <a:t>0</a:t>
            </a:r>
            <a:r>
              <a:rPr lang="en-US" sz="3200" b="1" i="1" dirty="0" err="1">
                <a:solidFill>
                  <a:srgbClr val="000000"/>
                </a:solidFill>
                <a:latin typeface="Palatino Nova"/>
              </a:rPr>
              <a:t>nI</a:t>
            </a:r>
            <a:r>
              <a:rPr lang="en-US" dirty="0">
                <a:solidFill>
                  <a:srgbClr val="000000"/>
                </a:solidFill>
                <a:latin typeface="Palatino Nova"/>
              </a:rPr>
              <a:t> 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3400" y="516747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5078B4"/>
                </a:solidFill>
                <a:latin typeface="Open Sans"/>
              </a:rPr>
              <a:t>μ</a:t>
            </a:r>
            <a:r>
              <a:rPr lang="en-US" b="1" baseline="-25000" dirty="0" err="1">
                <a:solidFill>
                  <a:srgbClr val="5078B4"/>
                </a:solidFill>
                <a:latin typeface="Open Sans"/>
              </a:rPr>
              <a:t>ο</a:t>
            </a:r>
            <a:r>
              <a:rPr lang="en-US" b="1" dirty="0">
                <a:solidFill>
                  <a:srgbClr val="333333"/>
                </a:solidFill>
                <a:latin typeface="Open Sans"/>
              </a:rPr>
              <a:t> is the Permeability of Free Space (4.π.10</a:t>
            </a:r>
            <a:r>
              <a:rPr lang="en-US" b="1" baseline="30000" dirty="0">
                <a:solidFill>
                  <a:srgbClr val="333333"/>
                </a:solidFill>
                <a:latin typeface="Open Sans"/>
              </a:rPr>
              <a:t>-7</a:t>
            </a:r>
            <a:r>
              <a:rPr lang="en-US" b="1" dirty="0">
                <a:solidFill>
                  <a:srgbClr val="333333"/>
                </a:solidFill>
                <a:latin typeface="Open Sans"/>
              </a:rPr>
              <a:t>)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33400" y="4244145"/>
            <a:ext cx="3603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r>
              <a:rPr lang="en-US" b="1" dirty="0" smtClean="0"/>
              <a:t>n = No. of turns per unit length</a:t>
            </a:r>
          </a:p>
          <a:p>
            <a:r>
              <a:rPr lang="en-US" b="1" dirty="0"/>
              <a:t> </a:t>
            </a:r>
            <a:r>
              <a:rPr lang="en-US" b="1" dirty="0" smtClean="0"/>
              <a:t>I = Current</a:t>
            </a:r>
          </a:p>
          <a:p>
            <a:r>
              <a:rPr lang="en-US" b="1" dirty="0"/>
              <a:t> </a:t>
            </a:r>
            <a:r>
              <a:rPr lang="en-US" b="1" dirty="0" smtClean="0"/>
              <a:t>B = Magnetic field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5586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533400"/>
            <a:ext cx="1999661" cy="8596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1588" y="1524000"/>
            <a:ext cx="1582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n = N/L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1427326"/>
            <a:ext cx="25811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 is length of Solenoid</a:t>
            </a:r>
          </a:p>
          <a:p>
            <a:r>
              <a:rPr lang="en-US" b="1" dirty="0" smtClean="0"/>
              <a:t>N is total no. of turns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0" y="778539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Eq-1</a:t>
            </a:r>
            <a:endParaRPr 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1222546" y="2350656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Modifying Eq-1</a:t>
            </a:r>
            <a:endParaRPr lang="en-US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2142830" y="310053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Palatino Nova"/>
              </a:rPr>
              <a:t>B = </a:t>
            </a:r>
            <a:r>
              <a:rPr lang="el-GR" dirty="0" smtClean="0">
                <a:solidFill>
                  <a:srgbClr val="000000"/>
                </a:solidFill>
                <a:latin typeface="Palatino Nova"/>
              </a:rPr>
              <a:t>μ</a:t>
            </a:r>
            <a:r>
              <a:rPr lang="el-GR" baseline="-25000" dirty="0" smtClean="0">
                <a:solidFill>
                  <a:srgbClr val="000000"/>
                </a:solidFill>
                <a:latin typeface="Palatino Nova"/>
              </a:rPr>
              <a:t>0</a:t>
            </a:r>
            <a:r>
              <a:rPr lang="el-GR" dirty="0">
                <a:solidFill>
                  <a:srgbClr val="000000"/>
                </a:solidFill>
                <a:latin typeface="Palatino Nova"/>
              </a:rPr>
              <a:t> 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976187"/>
              </p:ext>
            </p:extLst>
          </p:nvPr>
        </p:nvGraphicFramePr>
        <p:xfrm>
          <a:off x="2934072" y="2941698"/>
          <a:ext cx="862012" cy="740484"/>
        </p:xfrm>
        <a:graphic>
          <a:graphicData uri="http://schemas.openxmlformats.org/drawingml/2006/table">
            <a:tbl>
              <a:tblPr/>
              <a:tblGrid>
                <a:gridCol w="633412"/>
                <a:gridCol w="228600"/>
              </a:tblGrid>
              <a:tr h="374724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effectLst/>
                        </a:rPr>
                        <a:t>N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effectLst/>
                        </a:rPr>
                        <a:t>I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8"/>
                    </a:solidFill>
                  </a:tcPr>
                </a:tc>
              </a:tr>
              <a:tr h="20439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F8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57200" y="3693034"/>
            <a:ext cx="831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If A is area of cross section of solenoid, then the magnetic flux is given by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3142661" y="4336215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0000"/>
                </a:solidFill>
                <a:latin typeface="Palatino Nova"/>
              </a:rPr>
              <a:t>Φ</a:t>
            </a:r>
            <a:r>
              <a:rPr lang="en-US" i="1" baseline="-25000" dirty="0" smtClean="0">
                <a:solidFill>
                  <a:srgbClr val="000000"/>
                </a:solidFill>
                <a:latin typeface="Palatino Nova"/>
              </a:rPr>
              <a:t>B</a:t>
            </a:r>
            <a:r>
              <a:rPr lang="en-US" dirty="0">
                <a:solidFill>
                  <a:srgbClr val="000000"/>
                </a:solidFill>
                <a:latin typeface="Palatino Nova"/>
              </a:rPr>
              <a:t> = </a:t>
            </a:r>
            <a:r>
              <a:rPr lang="en-US" i="1" dirty="0" smtClean="0">
                <a:solidFill>
                  <a:srgbClr val="000000"/>
                </a:solidFill>
                <a:latin typeface="Palatino Nova"/>
              </a:rPr>
              <a:t>BA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912813" y="5001333"/>
            <a:ext cx="3136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Palatino Nova"/>
              </a:rPr>
              <a:t>Putting </a:t>
            </a:r>
            <a:r>
              <a:rPr lang="el-GR" dirty="0" smtClean="0">
                <a:solidFill>
                  <a:srgbClr val="000000"/>
                </a:solidFill>
                <a:latin typeface="Palatino Nova"/>
              </a:rPr>
              <a:t>Φ</a:t>
            </a:r>
            <a:r>
              <a:rPr lang="en-US" i="1" baseline="-25000" dirty="0">
                <a:solidFill>
                  <a:srgbClr val="000000"/>
                </a:solidFill>
                <a:latin typeface="Palatino Nova"/>
              </a:rPr>
              <a:t>B</a:t>
            </a:r>
            <a:r>
              <a:rPr lang="en-US" dirty="0">
                <a:solidFill>
                  <a:srgbClr val="000000"/>
                </a:solidFill>
                <a:latin typeface="Palatino Nova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Palatino Nova"/>
              </a:rPr>
              <a:t>=</a:t>
            </a:r>
            <a:r>
              <a:rPr lang="en-US" i="1" dirty="0" smtClean="0">
                <a:solidFill>
                  <a:srgbClr val="000000"/>
                </a:solidFill>
                <a:latin typeface="Palatino Nova"/>
              </a:rPr>
              <a:t>BA in equation 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8034" y="300211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Eq-2</a:t>
            </a:r>
            <a:endParaRPr lang="en-US" b="1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3215262" y="5622577"/>
            <a:ext cx="1457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000000"/>
                </a:solidFill>
                <a:latin typeface="Palatino Nova"/>
              </a:rPr>
              <a:t>Φ</a:t>
            </a:r>
            <a:r>
              <a:rPr lang="en-US" i="1" baseline="-25000" dirty="0">
                <a:solidFill>
                  <a:srgbClr val="000000"/>
                </a:solidFill>
                <a:latin typeface="Palatino Nova"/>
              </a:rPr>
              <a:t>B</a:t>
            </a:r>
            <a:r>
              <a:rPr lang="en-US" dirty="0">
                <a:solidFill>
                  <a:srgbClr val="000000"/>
                </a:solidFill>
                <a:latin typeface="Palatino Nova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Palatino Nova"/>
              </a:rPr>
              <a:t>= </a:t>
            </a:r>
            <a:r>
              <a:rPr lang="el-GR" dirty="0" smtClean="0">
                <a:solidFill>
                  <a:srgbClr val="000000"/>
                </a:solidFill>
                <a:latin typeface="Palatino Nova"/>
              </a:rPr>
              <a:t>μ</a:t>
            </a:r>
            <a:r>
              <a:rPr lang="el-GR" baseline="-25000" dirty="0" smtClean="0">
                <a:solidFill>
                  <a:srgbClr val="000000"/>
                </a:solidFill>
                <a:latin typeface="Palatino Nova"/>
              </a:rPr>
              <a:t>0</a:t>
            </a:r>
            <a:r>
              <a:rPr lang="en-US" baseline="-25000" dirty="0" smtClean="0">
                <a:solidFill>
                  <a:srgbClr val="000000"/>
                </a:solidFill>
                <a:latin typeface="Palatino Nova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Palatino Nova"/>
              </a:rPr>
              <a:t>n I 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89805" y="5993057"/>
            <a:ext cx="177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000000"/>
                </a:solidFill>
                <a:latin typeface="Palatino Nova"/>
              </a:rPr>
              <a:t>Φ</a:t>
            </a:r>
            <a:r>
              <a:rPr lang="en-US" i="1" baseline="-25000" dirty="0">
                <a:solidFill>
                  <a:srgbClr val="000000"/>
                </a:solidFill>
                <a:latin typeface="Palatino Nova"/>
              </a:rPr>
              <a:t>B</a:t>
            </a:r>
            <a:r>
              <a:rPr lang="en-US" dirty="0">
                <a:solidFill>
                  <a:srgbClr val="000000"/>
                </a:solidFill>
                <a:latin typeface="Palatino Nova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Palatino Nova"/>
              </a:rPr>
              <a:t>= </a:t>
            </a:r>
            <a:r>
              <a:rPr lang="el-GR" dirty="0" smtClean="0">
                <a:solidFill>
                  <a:srgbClr val="000000"/>
                </a:solidFill>
                <a:latin typeface="Palatino Nova"/>
              </a:rPr>
              <a:t>μ</a:t>
            </a:r>
            <a:r>
              <a:rPr lang="el-GR" baseline="-25000" dirty="0" smtClean="0">
                <a:solidFill>
                  <a:srgbClr val="000000"/>
                </a:solidFill>
                <a:latin typeface="Palatino Nova"/>
              </a:rPr>
              <a:t>0</a:t>
            </a:r>
            <a:r>
              <a:rPr lang="en-US" baseline="-25000" dirty="0" smtClean="0">
                <a:solidFill>
                  <a:srgbClr val="000000"/>
                </a:solidFill>
                <a:latin typeface="Palatino Nova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Palatino Nova"/>
              </a:rPr>
              <a:t>n     I A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757" y="6015722"/>
            <a:ext cx="292012" cy="2500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149" y="6042515"/>
            <a:ext cx="292012" cy="2500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5098692"/>
            <a:ext cx="292012" cy="2500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904459" y="5348728"/>
            <a:ext cx="4186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Delta shows change in</a:t>
            </a:r>
          </a:p>
          <a:p>
            <a:r>
              <a:rPr lang="en-US" dirty="0" smtClean="0"/>
              <a:t> current which also</a:t>
            </a:r>
          </a:p>
          <a:p>
            <a:r>
              <a:rPr lang="en-US" dirty="0" smtClean="0"/>
              <a:t> cause change in flux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06050" y="5649477"/>
            <a:ext cx="216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000000"/>
                </a:solidFill>
                <a:latin typeface="Palatino Nova"/>
              </a:rPr>
              <a:t>Φ</a:t>
            </a:r>
            <a:r>
              <a:rPr lang="en-US" i="1" baseline="-25000" dirty="0">
                <a:solidFill>
                  <a:srgbClr val="000000"/>
                </a:solidFill>
                <a:latin typeface="Palatino Nova"/>
              </a:rPr>
              <a:t>B</a:t>
            </a:r>
            <a:r>
              <a:rPr lang="en-US" dirty="0">
                <a:solidFill>
                  <a:srgbClr val="000000"/>
                </a:solidFill>
                <a:latin typeface="Palatino Nova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Palatino Nova"/>
              </a:rPr>
              <a:t>= </a:t>
            </a:r>
            <a:r>
              <a:rPr lang="el-GR" dirty="0" smtClean="0">
                <a:solidFill>
                  <a:srgbClr val="000000"/>
                </a:solidFill>
                <a:latin typeface="Palatino Nova"/>
              </a:rPr>
              <a:t>μ</a:t>
            </a:r>
            <a:r>
              <a:rPr lang="el-GR" baseline="-25000" dirty="0" smtClean="0">
                <a:solidFill>
                  <a:srgbClr val="000000"/>
                </a:solidFill>
                <a:latin typeface="Palatino Nova"/>
              </a:rPr>
              <a:t>0</a:t>
            </a:r>
            <a:r>
              <a:rPr lang="en-US" baseline="-25000" dirty="0" smtClean="0">
                <a:solidFill>
                  <a:srgbClr val="000000"/>
                </a:solidFill>
                <a:latin typeface="Palatino Nova"/>
              </a:rPr>
              <a:t> </a:t>
            </a:r>
            <a:r>
              <a:rPr lang="en-US" dirty="0">
                <a:solidFill>
                  <a:srgbClr val="000000"/>
                </a:solidFill>
                <a:latin typeface="Palatino Nova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Palatino Nova"/>
              </a:rPr>
              <a:t>               A</a:t>
            </a:r>
            <a:endParaRPr lang="en-US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706122"/>
              </p:ext>
            </p:extLst>
          </p:nvPr>
        </p:nvGraphicFramePr>
        <p:xfrm>
          <a:off x="1447800" y="5498102"/>
          <a:ext cx="862012" cy="740484"/>
        </p:xfrm>
        <a:graphic>
          <a:graphicData uri="http://schemas.openxmlformats.org/drawingml/2006/table">
            <a:tbl>
              <a:tblPr/>
              <a:tblGrid>
                <a:gridCol w="633412"/>
                <a:gridCol w="228600"/>
              </a:tblGrid>
              <a:tr h="374724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effectLst/>
                        </a:rPr>
                        <a:t>N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effectLst/>
                        </a:rPr>
                        <a:t>I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8"/>
                    </a:solidFill>
                  </a:tcPr>
                </a:tc>
              </a:tr>
              <a:tr h="20439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F8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77905" y="5576410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latin typeface="Franklin Gothic Heavy" panose="020B0903020102020204" pitchFamily="34" charset="0"/>
              </a:rPr>
              <a:t>or</a:t>
            </a:r>
            <a:endParaRPr lang="en-US" sz="2400" b="1" u="sng" dirty="0"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04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ikipremed.com/01physicscards600/379a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1495"/>
          <a:stretch/>
        </p:blipFill>
        <p:spPr bwMode="auto">
          <a:xfrm>
            <a:off x="706272" y="838200"/>
            <a:ext cx="7543800" cy="5280660"/>
          </a:xfrm>
          <a:prstGeom prst="rect">
            <a:avLst/>
          </a:prstGeom>
          <a:solidFill>
            <a:schemeClr val="accent2"/>
          </a:solidFill>
          <a:extLst/>
        </p:spPr>
      </p:pic>
      <p:pic>
        <p:nvPicPr>
          <p:cNvPr id="1028" name="Picture 4" descr="https://encrypted-tbn3.gstatic.com/images?q=tbn:ANd9GcQ2d9OvaAtVnIgFiunOeohaPvDqvizcork4zHZnTXdg07Segh7me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962400"/>
            <a:ext cx="4823294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30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8554" y="747936"/>
            <a:ext cx="6075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 according to Faraday’s law, the induced </a:t>
            </a:r>
            <a:r>
              <a:rPr lang="en-US" dirty="0" err="1" smtClean="0"/>
              <a:t>emf</a:t>
            </a:r>
            <a:r>
              <a:rPr lang="en-US" dirty="0" smtClean="0"/>
              <a:t> is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9363" y="1128737"/>
            <a:ext cx="77604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Whenever magnetic flux linking a circuit is changed ,</a:t>
            </a:r>
            <a:r>
              <a:rPr lang="en-US" dirty="0" err="1" smtClean="0"/>
              <a:t>emf</a:t>
            </a:r>
            <a:r>
              <a:rPr lang="en-US" dirty="0" smtClean="0"/>
              <a:t> is induced.</a:t>
            </a:r>
          </a:p>
          <a:p>
            <a:r>
              <a:rPr lang="en-US" dirty="0" smtClean="0"/>
              <a:t>The magnitude of induced </a:t>
            </a:r>
            <a:r>
              <a:rPr lang="en-US" dirty="0" err="1" smtClean="0"/>
              <a:t>emf</a:t>
            </a:r>
            <a:r>
              <a:rPr lang="en-US" dirty="0" smtClean="0"/>
              <a:t> is equal to –</a:t>
            </a:r>
            <a:r>
              <a:rPr lang="en-US" dirty="0" err="1" smtClean="0"/>
              <a:t>ve</a:t>
            </a:r>
            <a:r>
              <a:rPr lang="en-US" dirty="0" smtClean="0"/>
              <a:t> time rate</a:t>
            </a:r>
          </a:p>
          <a:p>
            <a:r>
              <a:rPr lang="en-US" dirty="0" smtClean="0"/>
              <a:t>Of change of magnetic flux through the circuit.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835277" y="2314429"/>
                <a:ext cx="1502334" cy="803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az-Cyrl-AZ" sz="3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Ԑ</a:t>
                </a:r>
                <a:r>
                  <a:rPr kumimoji="0" lang="en-US" sz="3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= -N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m:rPr>
                            <m:sty m:val="p"/>
                          </m:rPr>
                          <a:rPr kumimoji="0" lang="el-GR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num>
                      <m:den>
                        <m: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277" y="2314429"/>
                <a:ext cx="1502334" cy="803938"/>
              </a:xfrm>
              <a:prstGeom prst="rect">
                <a:avLst/>
              </a:prstGeom>
              <a:blipFill rotWithShape="0">
                <a:blip r:embed="rId2"/>
                <a:stretch>
                  <a:fillRect l="-10121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363951" y="3183464"/>
                <a:ext cx="2848857" cy="803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kumimoji="0" lang="az-Cyrl-AZ" sz="3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Ԑ</a:t>
                </a:r>
                <a:r>
                  <a:rPr kumimoji="0" lang="en-US" sz="3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= -(</a:t>
                </a:r>
                <a:r>
                  <a:rPr kumimoji="0" lang="en-US" sz="3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nl</a:t>
                </a:r>
                <a:r>
                  <a:rPr kumimoji="0" lang="en-US" sz="3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)(</a:t>
                </a:r>
                <a:r>
                  <a:rPr lang="el-GR" sz="3200" dirty="0">
                    <a:solidFill>
                      <a:srgbClr val="000000"/>
                    </a:solidFill>
                    <a:latin typeface="Palatino Nova"/>
                  </a:rPr>
                  <a:t>μ</a:t>
                </a:r>
                <a:r>
                  <a:rPr lang="el-GR" sz="3200" baseline="-25000" dirty="0">
                    <a:solidFill>
                      <a:srgbClr val="000000"/>
                    </a:solidFill>
                    <a:latin typeface="Palatino Nova"/>
                  </a:rPr>
                  <a:t>0 </a:t>
                </a:r>
                <a:r>
                  <a:rPr kumimoji="0" lang="en-US" sz="3200" b="0" i="0" u="none" strike="noStrike" kern="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nA</a:t>
                </a:r>
                <a:r>
                  <a:rPr kumimoji="0" lang="en-US" sz="3200" b="0" i="0" u="none" strike="noStrike" kern="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)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951" y="3183464"/>
                <a:ext cx="2848857" cy="803938"/>
              </a:xfrm>
              <a:prstGeom prst="rect">
                <a:avLst/>
              </a:prstGeom>
              <a:blipFill rotWithShape="0">
                <a:blip r:embed="rId3"/>
                <a:stretch>
                  <a:fillRect l="-5567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456309" y="4005303"/>
                <a:ext cx="2590774" cy="803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kumimoji="0" lang="az-Cyrl-AZ" sz="3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Ԑ</a:t>
                </a:r>
                <a:r>
                  <a:rPr kumimoji="0" lang="en-US" sz="3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=               </a:t>
                </a:r>
                <a:r>
                  <a:rPr lang="en-US" sz="3200" kern="0" dirty="0" smtClean="0">
                    <a:solidFill>
                      <a:prstClr val="black"/>
                    </a:solidFill>
                    <a:latin typeface="Calibri" panose="020F0502020204030204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kumimoji="0" lang="en-US" sz="3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309" y="4005303"/>
                <a:ext cx="2590774" cy="803938"/>
              </a:xfrm>
              <a:prstGeom prst="rect">
                <a:avLst/>
              </a:prstGeom>
              <a:blipFill rotWithShape="0">
                <a:blip r:embed="rId4"/>
                <a:stretch>
                  <a:fillRect l="-6118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069703" y="2598939"/>
                <a:ext cx="153599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0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4000" dirty="0" smtClean="0"/>
                  <a:t> = LI</a:t>
                </a:r>
                <a:endParaRPr lang="en-US" sz="4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703" y="2598939"/>
                <a:ext cx="1535998" cy="707886"/>
              </a:xfrm>
              <a:prstGeom prst="rect">
                <a:avLst/>
              </a:prstGeom>
              <a:blipFill rotWithShape="0">
                <a:blip r:embed="rId5"/>
                <a:stretch>
                  <a:fillRect t="-16379" r="-13095" b="-35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 flipH="1">
            <a:off x="5921677" y="2391030"/>
            <a:ext cx="201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Self inductance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176351" y="3514734"/>
                <a:ext cx="1502334" cy="803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az-Cyrl-AZ" sz="3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Ԑ</a:t>
                </a:r>
                <a:r>
                  <a:rPr kumimoji="0" lang="en-US" sz="3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= -N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m:rPr>
                            <m:sty m:val="p"/>
                          </m:rPr>
                          <a:rPr kumimoji="0" lang="el-GR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num>
                      <m:den>
                        <m: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351" y="3514734"/>
                <a:ext cx="1502334" cy="803938"/>
              </a:xfrm>
              <a:prstGeom prst="rect">
                <a:avLst/>
              </a:prstGeom>
              <a:blipFill rotWithShape="0">
                <a:blip r:embed="rId6"/>
                <a:stretch>
                  <a:fillRect l="-10121" b="-12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313360" y="4318672"/>
                <a:ext cx="1292341" cy="803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az-Cyrl-AZ" sz="3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Ԑ</a:t>
                </a:r>
                <a:r>
                  <a:rPr kumimoji="0" lang="en-US" sz="3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= -L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360" y="4318672"/>
                <a:ext cx="1292341" cy="803938"/>
              </a:xfrm>
              <a:prstGeom prst="rect">
                <a:avLst/>
              </a:prstGeom>
              <a:blipFill rotWithShape="0">
                <a:blip r:embed="rId7"/>
                <a:stretch>
                  <a:fillRect l="-12264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766508" y="5806580"/>
                <a:ext cx="3071194" cy="715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4400" b="1" dirty="0" smtClean="0">
                    <a:solidFill>
                      <a:prstClr val="black"/>
                    </a:solidFill>
                    <a:latin typeface="Calibri" panose="020F0502020204030204"/>
                  </a:rPr>
                  <a:t>L=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a:rPr lang="en-US" sz="4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ᵒ</m:t>
                        </m:r>
                      </m:sub>
                    </m:sSub>
                    <m:sSup>
                      <m:sSupPr>
                        <m:ctrlPr>
                          <a:rPr lang="en-US" sz="4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4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4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US" sz="4400" b="1" dirty="0" smtClean="0">
                    <a:solidFill>
                      <a:prstClr val="black"/>
                    </a:solidFill>
                    <a:latin typeface="Calibri" panose="020F0502020204030204"/>
                  </a:rPr>
                  <a:t>A</a:t>
                </a:r>
                <a:endParaRPr lang="en-US" sz="44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508" y="5806580"/>
                <a:ext cx="3071194" cy="715517"/>
              </a:xfrm>
              <a:prstGeom prst="rect">
                <a:avLst/>
              </a:prstGeom>
              <a:blipFill rotWithShape="0">
                <a:blip r:embed="rId8"/>
                <a:stretch>
                  <a:fillRect l="-8135" t="-24786" b="-4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89515" y="5933505"/>
            <a:ext cx="2667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We get the result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916518" y="4181552"/>
                <a:ext cx="1440715" cy="4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ᵒ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n-US" sz="2800" dirty="0" smtClean="0">
                    <a:solidFill>
                      <a:prstClr val="black"/>
                    </a:solidFill>
                    <a:latin typeface="Calibri" panose="020F0502020204030204"/>
                  </a:rPr>
                  <a:t>A</a:t>
                </a:r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518" y="4181552"/>
                <a:ext cx="1440715" cy="480131"/>
              </a:xfrm>
              <a:prstGeom prst="rect">
                <a:avLst/>
              </a:prstGeom>
              <a:blipFill rotWithShape="0">
                <a:blip r:embed="rId9"/>
                <a:stretch>
                  <a:fillRect t="-21519" r="-7595" b="-35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19363" y="2982722"/>
                <a:ext cx="190949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kern="0" dirty="0" smtClean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Putting </a:t>
                </a:r>
                <a14:m>
                  <m:oMath xmlns:m="http://schemas.openxmlformats.org/officeDocument/2006/math">
                    <m:r>
                      <a:rPr lang="en-US" sz="16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l-GR" sz="16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1600" dirty="0" smtClean="0"/>
                  <a:t>  Value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63" y="2982722"/>
                <a:ext cx="1909497" cy="338554"/>
              </a:xfrm>
              <a:prstGeom prst="rect">
                <a:avLst/>
              </a:prstGeom>
              <a:blipFill rotWithShape="0">
                <a:blip r:embed="rId10"/>
                <a:stretch>
                  <a:fillRect l="-1597" t="-5357" r="-319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6052118" y="3189057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Faraday’s law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41643" y="5273251"/>
            <a:ext cx="6061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Now Comparing both </a:t>
            </a:r>
            <a:r>
              <a:rPr lang="en-US" sz="2000" b="1" dirty="0" err="1" smtClean="0"/>
              <a:t>emf</a:t>
            </a:r>
            <a:r>
              <a:rPr lang="en-US" sz="2000" b="1" dirty="0" smtClean="0"/>
              <a:t> values written above</a:t>
            </a:r>
            <a:endParaRPr lang="en-US" sz="2000" b="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5181600" y="2362200"/>
            <a:ext cx="55327" cy="276041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22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8201" y="2438400"/>
            <a:ext cx="3505199" cy="3429000"/>
          </a:xfrm>
        </p:spPr>
        <p:txBody>
          <a:bodyPr>
            <a:normAutofit/>
          </a:bodyPr>
          <a:lstStyle/>
          <a:p>
            <a:r>
              <a:rPr lang="en-US" b="1" dirty="0" smtClean="0"/>
              <a:t>PRESENTATION</a:t>
            </a:r>
            <a:br>
              <a:rPr lang="en-US" b="1" dirty="0" smtClean="0"/>
            </a:br>
            <a:r>
              <a:rPr lang="en-US" b="1" dirty="0" smtClean="0"/>
              <a:t>          FOR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u="sng" dirty="0" smtClean="0"/>
              <a:t>SIR SIKANDAR KHAN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1" y="-76200"/>
            <a:ext cx="3505199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0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3400" y="2438400"/>
            <a:ext cx="8077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Where:</a:t>
            </a:r>
          </a:p>
          <a:p>
            <a:r>
              <a:rPr lang="en-US" sz="2400" b="1" dirty="0"/>
              <a:t>        L is in </a:t>
            </a:r>
            <a:r>
              <a:rPr lang="en-US" sz="2400" b="1" dirty="0" err="1" smtClean="0"/>
              <a:t>Henries</a:t>
            </a:r>
            <a:r>
              <a:rPr lang="en-US" sz="2400" b="1" dirty="0" smtClean="0"/>
              <a:t> (Inductance)</a:t>
            </a:r>
          </a:p>
          <a:p>
            <a:endParaRPr lang="en-US" sz="2400" b="1" dirty="0"/>
          </a:p>
          <a:p>
            <a:r>
              <a:rPr lang="en-US" sz="2400" b="1" dirty="0"/>
              <a:t>        </a:t>
            </a:r>
            <a:r>
              <a:rPr lang="en-US" sz="2400" b="1" dirty="0" err="1"/>
              <a:t>μο</a:t>
            </a:r>
            <a:r>
              <a:rPr lang="en-US" sz="2400" b="1" dirty="0"/>
              <a:t> is the Permeability of </a:t>
            </a:r>
            <a:r>
              <a:rPr lang="en-US" sz="2400" b="1" dirty="0" smtClean="0"/>
              <a:t>Free Space    (</a:t>
            </a:r>
            <a:r>
              <a:rPr lang="en-US" sz="2400" b="1" dirty="0"/>
              <a:t>4.π</a:t>
            </a:r>
            <a:r>
              <a:rPr lang="en-US" sz="2400" b="1" dirty="0" smtClean="0"/>
              <a:t>.*10-7)</a:t>
            </a:r>
          </a:p>
          <a:p>
            <a:endParaRPr lang="en-US" sz="2400" b="1" dirty="0"/>
          </a:p>
          <a:p>
            <a:r>
              <a:rPr lang="en-US" sz="2400" b="1" dirty="0"/>
              <a:t>        </a:t>
            </a:r>
            <a:r>
              <a:rPr lang="en-US" sz="2400" b="1" dirty="0" smtClean="0"/>
              <a:t>n </a:t>
            </a:r>
            <a:r>
              <a:rPr lang="en-US" sz="2400" b="1" dirty="0"/>
              <a:t>is the Number of </a:t>
            </a:r>
            <a:r>
              <a:rPr lang="en-US" sz="2400" b="1" dirty="0" smtClean="0"/>
              <a:t>turns per unit length</a:t>
            </a:r>
          </a:p>
          <a:p>
            <a:endParaRPr lang="en-US" sz="2400" b="1" dirty="0"/>
          </a:p>
          <a:p>
            <a:r>
              <a:rPr lang="en-US" sz="2400" b="1" dirty="0"/>
              <a:t>        A is the Inner Core Area (</a:t>
            </a:r>
            <a:r>
              <a:rPr lang="en-US" sz="2400" b="1" dirty="0" smtClean="0"/>
              <a:t>π.r^2</a:t>
            </a:r>
            <a:r>
              <a:rPr lang="en-US" sz="2400" b="1" dirty="0"/>
              <a:t>) in </a:t>
            </a:r>
            <a:r>
              <a:rPr lang="en-US" sz="2400" b="1" dirty="0" smtClean="0"/>
              <a:t>m^2</a:t>
            </a:r>
          </a:p>
          <a:p>
            <a:endParaRPr lang="en-US" sz="2400" b="1" dirty="0"/>
          </a:p>
          <a:p>
            <a:r>
              <a:rPr lang="en-US" sz="2400" b="1" dirty="0"/>
              <a:t>        </a:t>
            </a:r>
            <a:r>
              <a:rPr lang="en-US" sz="2400" b="1" dirty="0" smtClean="0"/>
              <a:t>l(small) </a:t>
            </a:r>
            <a:r>
              <a:rPr lang="en-US" sz="2400" b="1" dirty="0"/>
              <a:t>is the length of the Coil in </a:t>
            </a:r>
            <a:r>
              <a:rPr lang="en-US" sz="2400" b="1" dirty="0" smtClean="0"/>
              <a:t>meters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533400" y="554504"/>
            <a:ext cx="7772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 smtClean="0">
                <a:solidFill>
                  <a:srgbClr val="94C600"/>
                </a:solidFill>
              </a:rPr>
              <a:t>EXPRESSION FOR INDUCTANCE OF A </a:t>
            </a:r>
            <a:r>
              <a:rPr lang="en-US" sz="4000" b="1" u="sng" dirty="0">
                <a:solidFill>
                  <a:srgbClr val="94C600"/>
                </a:solidFill>
              </a:rPr>
              <a:t>SOLENOID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67000" y="1981200"/>
                <a:ext cx="3071194" cy="715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4400" b="1" dirty="0" smtClean="0">
                    <a:solidFill>
                      <a:prstClr val="black"/>
                    </a:solidFill>
                    <a:latin typeface="Calibri" panose="020F0502020204030204"/>
                  </a:rPr>
                  <a:t>L=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a:rPr lang="en-US" sz="4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ᵒ</m:t>
                        </m:r>
                      </m:sub>
                    </m:sSub>
                    <m:sSup>
                      <m:sSupPr>
                        <m:ctrlPr>
                          <a:rPr lang="en-US" sz="4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4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4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US" sz="4400" b="1" dirty="0" smtClean="0">
                    <a:solidFill>
                      <a:prstClr val="black"/>
                    </a:solidFill>
                    <a:latin typeface="Calibri" panose="020F0502020204030204"/>
                  </a:rPr>
                  <a:t>A</a:t>
                </a:r>
                <a:endParaRPr lang="en-US" sz="44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981200"/>
                <a:ext cx="3071194" cy="715517"/>
              </a:xfrm>
              <a:prstGeom prst="rect">
                <a:avLst/>
              </a:prstGeom>
              <a:blipFill rotWithShape="0">
                <a:blip r:embed="rId2"/>
                <a:stretch>
                  <a:fillRect l="-8151" t="-23932" b="-4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51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914400" y="609600"/>
                <a:ext cx="7543800" cy="49831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3600" dirty="0" smtClean="0">
                    <a:solidFill>
                      <a:srgbClr val="44546A">
                        <a:lumMod val="75000"/>
                      </a:srgbClr>
                    </a:solidFill>
                    <a:latin typeface="Elephant" panose="02020904090505020303" pitchFamily="18" charset="0"/>
                  </a:rPr>
                  <a:t>Example :</a:t>
                </a:r>
                <a:endParaRPr lang="en-US" sz="3600" dirty="0">
                  <a:solidFill>
                    <a:srgbClr val="44546A">
                      <a:lumMod val="75000"/>
                    </a:srgbClr>
                  </a:solidFill>
                  <a:latin typeface="Elephant" panose="02020904090505020303" pitchFamily="18" charset="0"/>
                </a:endParaRPr>
              </a:p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800" dirty="0">
                    <a:solidFill>
                      <a:srgbClr val="44546A">
                        <a:lumMod val="75000"/>
                      </a:srgbClr>
                    </a:solidFill>
                    <a:latin typeface="Forte" panose="03060902040502070203" pitchFamily="66" charset="0"/>
                  </a:rPr>
                  <a:t>                     </a:t>
                </a:r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A certain solenoid 0.5m long and of 0.4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44546A">
                        <a:lumMod val="75000"/>
                      </a:srgbClr>
                    </a:solidFill>
                    <a:latin typeface="Calibri" panose="020F0502020204030204"/>
                  </a:rPr>
                  <a:t> </a:t>
                </a:r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area of cross- section has 1000 turns per unit length .what is its self-inductance</a:t>
                </a:r>
                <a:r>
                  <a:rPr lang="en-US" sz="2800" dirty="0" smtClean="0">
                    <a:solidFill>
                      <a:prstClr val="black"/>
                    </a:solidFill>
                    <a:latin typeface="Calibri" panose="020F0502020204030204"/>
                  </a:rPr>
                  <a:t>?</a:t>
                </a:r>
              </a:p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800" dirty="0">
                    <a:solidFill>
                      <a:srgbClr val="44546A">
                        <a:lumMod val="75000"/>
                      </a:srgbClr>
                    </a:solidFill>
                    <a:latin typeface="Elephant" panose="02020904090505020303" pitchFamily="18" charset="0"/>
                  </a:rPr>
                  <a:t>Solution;</a:t>
                </a:r>
              </a:p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800" dirty="0">
                    <a:solidFill>
                      <a:srgbClr val="44546A">
                        <a:lumMod val="75000"/>
                      </a:srgbClr>
                    </a:solidFill>
                    <a:latin typeface="Forte" panose="03060902040502070203" pitchFamily="66" charset="0"/>
                  </a:rPr>
                  <a:t>                       </a:t>
                </a:r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L=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ᵒ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prstClr val="black"/>
                    </a:solidFill>
                    <a:latin typeface="Calibri" panose="020F0502020204030204"/>
                  </a:rPr>
                  <a:t>lA</a:t>
                </a:r>
              </a:p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800" dirty="0" smtClean="0">
                    <a:solidFill>
                      <a:prstClr val="black"/>
                    </a:solidFill>
                    <a:latin typeface="Calibri" panose="020F0502020204030204"/>
                  </a:rPr>
                  <a:t>L=(4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  <m:r>
                      <a:rPr lang="en-US" sz="28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 smtClean="0">
                    <a:solidFill>
                      <a:prstClr val="black"/>
                    </a:solidFill>
                    <a:latin typeface="Calibri" panose="020F0502020204030204"/>
                  </a:rPr>
                  <a:t>(1000)  (0.5)(</a:t>
                </a:r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4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</a:p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800" dirty="0">
                    <a:solidFill>
                      <a:srgbClr val="44546A">
                        <a:lumMod val="75000"/>
                      </a:srgbClr>
                    </a:solidFill>
                    <a:latin typeface="Forte" panose="03060902040502070203" pitchFamily="66" charset="0"/>
                  </a:rPr>
                  <a:t>                       </a:t>
                </a:r>
                <a:r>
                  <a:rPr lang="en-US" sz="2800" dirty="0">
                    <a:solidFill>
                      <a:srgbClr val="44546A">
                        <a:lumMod val="75000"/>
                      </a:srgbClr>
                    </a:solidFill>
                    <a:latin typeface="Elephant" panose="02020904090505020303" pitchFamily="18" charset="0"/>
                  </a:rPr>
                  <a:t>L=8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44546A">
                            <a:lumMod val="7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800" i="1">
                        <a:solidFill>
                          <a:srgbClr val="44546A">
                            <a:lumMod val="7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44546A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44546A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i="1">
                            <a:solidFill>
                              <a:srgbClr val="44546A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44546A">
                        <a:lumMod val="75000"/>
                      </a:srgbClr>
                    </a:solidFill>
                    <a:latin typeface="Elephant" panose="02020904090505020303" pitchFamily="18" charset="0"/>
                  </a:rPr>
                  <a:t>H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609600"/>
                <a:ext cx="7543800" cy="4983159"/>
              </a:xfrm>
              <a:prstGeom prst="rect">
                <a:avLst/>
              </a:prstGeom>
              <a:blipFill rotWithShape="0">
                <a:blip r:embed="rId2"/>
                <a:stretch>
                  <a:fillRect l="-2423" t="-2815" b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4495800"/>
            <a:ext cx="152407" cy="2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8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971800" y="152400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 smtClean="0"/>
              <a:t>INDUCTANCE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295400"/>
            <a:ext cx="7236635" cy="4191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4080" y="4655403"/>
            <a:ext cx="7726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While Self-Inductance and Mutual Inductance are </a:t>
            </a:r>
          </a:p>
          <a:p>
            <a:r>
              <a:rPr lang="en-US" sz="2400" b="1" dirty="0" smtClean="0"/>
              <a:t>the two types of Inductance.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0642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40217"/>
            <a:ext cx="7848600" cy="5029200"/>
          </a:xfrm>
        </p:spPr>
        <p:txBody>
          <a:bodyPr>
            <a:normAutofit lnSpcReduction="10000"/>
          </a:bodyPr>
          <a:lstStyle/>
          <a:p>
            <a:r>
              <a:rPr lang="en-US" sz="3600" b="1" u="sng" dirty="0" smtClean="0"/>
              <a:t>SYMBOL</a:t>
            </a:r>
          </a:p>
          <a:p>
            <a:endParaRPr lang="en-US" sz="3600" b="1" u="sng" dirty="0"/>
          </a:p>
          <a:p>
            <a:endParaRPr lang="en-US" sz="3600" b="1" u="sng" dirty="0" smtClean="0"/>
          </a:p>
          <a:p>
            <a:r>
              <a:rPr lang="en-US" sz="3600" b="1" u="sng" dirty="0" smtClean="0"/>
              <a:t>UNIT </a:t>
            </a:r>
          </a:p>
          <a:p>
            <a:pPr marL="68580" indent="0">
              <a:buNone/>
            </a:pPr>
            <a:r>
              <a:rPr lang="en-US" sz="3300" b="1" dirty="0" smtClean="0"/>
              <a:t>In </a:t>
            </a:r>
            <a:r>
              <a:rPr lang="en-US" sz="3300" b="1" dirty="0"/>
              <a:t>the SI system the measurement unit for inductance  is the </a:t>
            </a:r>
            <a:r>
              <a:rPr lang="en-US" sz="3300" b="1" dirty="0" smtClean="0"/>
              <a:t>Henry </a:t>
            </a:r>
            <a:r>
              <a:rPr lang="en-US" sz="3300" b="1" dirty="0"/>
              <a:t>(symbol: H), named in h</a:t>
            </a:r>
            <a:r>
              <a:rPr lang="en-US" sz="3300" b="1" dirty="0" smtClean="0"/>
              <a:t>onor </a:t>
            </a:r>
            <a:r>
              <a:rPr lang="en-US" sz="3300" b="1" dirty="0"/>
              <a:t>of the scientist who discovered inductance, Joseph Henry.</a:t>
            </a:r>
          </a:p>
          <a:p>
            <a:endParaRPr lang="en-US" sz="3300" b="1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24200" y="197217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 smtClean="0"/>
              <a:t>INDUCTANCE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943674"/>
            <a:ext cx="2566638" cy="107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0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95400" y="190500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 smtClean="0"/>
              <a:t>TYPES OF INDUCTANCE</a:t>
            </a:r>
            <a:endParaRPr lang="en-US" b="1" u="sn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31794" y="762000"/>
            <a:ext cx="6103165" cy="3886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u="sng" dirty="0" smtClean="0"/>
              <a:t>Self Inductance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b="1" u="sng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b="1" u="sng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u="sng" dirty="0" smtClean="0"/>
              <a:t>Mutual Inductance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53775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16764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Self induction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33600"/>
            <a:ext cx="7848600" cy="3924748"/>
          </a:xfrm>
        </p:spPr>
        <p:txBody>
          <a:bodyPr>
            <a:normAutofit/>
          </a:bodyPr>
          <a:lstStyle/>
          <a:p>
            <a:r>
              <a:rPr lang="en-US" b="1" dirty="0" smtClean="0"/>
              <a:t>The effect that a changing current in a circuit or coil produce an </a:t>
            </a:r>
            <a:r>
              <a:rPr lang="en-US" b="1" dirty="0" err="1" smtClean="0"/>
              <a:t>emf</a:t>
            </a:r>
            <a:r>
              <a:rPr lang="en-US" b="1" dirty="0" smtClean="0"/>
              <a:t> in the same circuit or coil is called self induction.</a:t>
            </a:r>
          </a:p>
          <a:p>
            <a:endParaRPr lang="en-US" b="1" dirty="0"/>
          </a:p>
          <a:p>
            <a:pPr marL="68580" indent="0">
              <a:buNone/>
            </a:pPr>
            <a:endParaRPr lang="en-US" b="1" dirty="0" smtClean="0"/>
          </a:p>
          <a:p>
            <a:r>
              <a:rPr lang="en-US" b="1" dirty="0" smtClean="0"/>
              <a:t>The fact is when a current flows in a coil, the current causes a flux through the same coil if the current change the flux produce by the current also change so an </a:t>
            </a:r>
            <a:r>
              <a:rPr lang="en-US" b="1" dirty="0" err="1" smtClean="0"/>
              <a:t>emf</a:t>
            </a:r>
            <a:r>
              <a:rPr lang="en-US" b="1" dirty="0" smtClean="0"/>
              <a:t> is induced in the coil..</a:t>
            </a:r>
            <a:endParaRPr lang="en-US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95400" y="190500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 smtClean="0"/>
              <a:t>INDUCTANCE  TYPES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82402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916" y="11430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Remember for the production of Induced </a:t>
            </a:r>
            <a:r>
              <a:rPr lang="en-US" b="1" dirty="0" err="1" smtClean="0"/>
              <a:t>emf</a:t>
            </a:r>
            <a:r>
              <a:rPr lang="en-US" b="1" dirty="0" smtClean="0"/>
              <a:t> the change in flux is important.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828800"/>
            <a:ext cx="3505200" cy="25483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9447" y="2429347"/>
            <a:ext cx="47869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 smtClean="0"/>
              <a:t>In the figure current is changed through </a:t>
            </a:r>
          </a:p>
          <a:p>
            <a:r>
              <a:rPr lang="en-US" sz="2800" b="1" dirty="0" smtClean="0"/>
              <a:t>   rheostat which result</a:t>
            </a:r>
          </a:p>
          <a:p>
            <a:r>
              <a:rPr lang="en-US" sz="2800" b="1" dirty="0" smtClean="0"/>
              <a:t>   in change of flux,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 smtClean="0"/>
              <a:t>Thus producing </a:t>
            </a:r>
            <a:r>
              <a:rPr lang="en-US" sz="2800" b="1" dirty="0" err="1" smtClean="0"/>
              <a:t>emf</a:t>
            </a:r>
            <a:r>
              <a:rPr lang="en-US" sz="2800" b="1" dirty="0" smtClean="0"/>
              <a:t> and </a:t>
            </a:r>
          </a:p>
          <a:p>
            <a:endParaRPr lang="en-US" sz="28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 smtClean="0"/>
              <a:t>the phenomenon of self inductance occurs.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8582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381000"/>
            <a:ext cx="7024744" cy="1143000"/>
          </a:xfrm>
        </p:spPr>
        <p:txBody>
          <a:bodyPr/>
          <a:lstStyle/>
          <a:p>
            <a:r>
              <a:rPr lang="en-US" b="1" u="sng" dirty="0" smtClean="0"/>
              <a:t>Mutual Induction</a:t>
            </a:r>
            <a:endParaRPr lang="en-US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1676400"/>
            <a:ext cx="7848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The effect which results In an </a:t>
            </a:r>
            <a:r>
              <a:rPr lang="en-US" sz="4400" b="1" dirty="0" err="1" smtClean="0"/>
              <a:t>emf</a:t>
            </a:r>
            <a:r>
              <a:rPr lang="en-US" sz="4400" b="1" dirty="0" smtClean="0"/>
              <a:t> being produced in one coil due </a:t>
            </a:r>
            <a:r>
              <a:rPr lang="en-US" sz="4400" b="1" dirty="0"/>
              <a:t>t</a:t>
            </a:r>
            <a:r>
              <a:rPr lang="en-US" sz="4400" b="1" dirty="0" smtClean="0"/>
              <a:t>o changing current in another</a:t>
            </a:r>
          </a:p>
          <a:p>
            <a:r>
              <a:rPr lang="en-US" sz="4400" b="1" dirty="0" smtClean="0"/>
              <a:t>coil is called mutual induction.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36070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62000"/>
            <a:ext cx="7696200" cy="5105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0" y="5836622"/>
            <a:ext cx="2565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Primary Coil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57800" y="5867400"/>
            <a:ext cx="2855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Secondary Coil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3752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762000"/>
            <a:ext cx="8658139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/>
              <a:t>In previous diagram change of flux</a:t>
            </a:r>
          </a:p>
          <a:p>
            <a:r>
              <a:rPr lang="en-US" sz="3200" b="1" dirty="0" smtClean="0"/>
              <a:t>    take place due AC current </a:t>
            </a:r>
          </a:p>
          <a:p>
            <a:r>
              <a:rPr lang="en-US" sz="3200" b="1" dirty="0" smtClean="0"/>
              <a:t>    as +</a:t>
            </a:r>
            <a:r>
              <a:rPr lang="en-US" sz="3200" b="1" dirty="0" err="1" smtClean="0"/>
              <a:t>ve</a:t>
            </a:r>
            <a:r>
              <a:rPr lang="en-US" sz="3200" b="1" dirty="0" smtClean="0"/>
              <a:t> and –</a:t>
            </a:r>
            <a:r>
              <a:rPr lang="en-US" sz="3200" b="1" dirty="0" err="1" smtClean="0"/>
              <a:t>ve</a:t>
            </a:r>
            <a:r>
              <a:rPr lang="en-US" sz="3200" b="1" dirty="0" smtClean="0"/>
              <a:t> terminals of </a:t>
            </a:r>
          </a:p>
          <a:p>
            <a:r>
              <a:rPr lang="en-US" sz="3200" b="1" dirty="0" smtClean="0"/>
              <a:t>    AC </a:t>
            </a:r>
            <a:r>
              <a:rPr lang="en-US" sz="3200" b="1" dirty="0" err="1" smtClean="0"/>
              <a:t>changes,this</a:t>
            </a:r>
            <a:r>
              <a:rPr lang="en-US" sz="3200" b="1" dirty="0" smtClean="0"/>
              <a:t> causes Change in flux</a:t>
            </a:r>
          </a:p>
          <a:p>
            <a:r>
              <a:rPr lang="en-US" sz="3200" b="1" dirty="0" smtClean="0"/>
              <a:t>    in primary coil and then simultaneously </a:t>
            </a:r>
          </a:p>
          <a:p>
            <a:r>
              <a:rPr lang="en-US" sz="3200" b="1" dirty="0" smtClean="0"/>
              <a:t>    this result in changing of flux through</a:t>
            </a:r>
          </a:p>
          <a:p>
            <a:r>
              <a:rPr lang="en-US" sz="3200" b="1" dirty="0" smtClean="0"/>
              <a:t>    secondary coil.</a:t>
            </a:r>
          </a:p>
          <a:p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/>
              <a:t>This phenomenon is called </a:t>
            </a:r>
          </a:p>
          <a:p>
            <a:r>
              <a:rPr lang="en-US" sz="3200" b="1" dirty="0" smtClean="0"/>
              <a:t>     </a:t>
            </a:r>
            <a:r>
              <a:rPr lang="en-US" sz="3200" b="1" dirty="0" smtClean="0">
                <a:solidFill>
                  <a:schemeClr val="bg2">
                    <a:lumMod val="50000"/>
                  </a:schemeClr>
                </a:solidFill>
              </a:rPr>
              <a:t>mutual induction</a:t>
            </a:r>
            <a:r>
              <a:rPr lang="en-US" sz="3200" b="1" dirty="0" smtClean="0"/>
              <a:t>.</a:t>
            </a:r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3910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 smtClean="0"/>
              <a:t>PRESENTED BY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u="sng" dirty="0" smtClean="0"/>
              <a:t>M.SAEED UL HASSAN RAZA</a:t>
            </a:r>
          </a:p>
          <a:p>
            <a:pPr marL="6858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   FA14-BCE-001</a:t>
            </a:r>
          </a:p>
          <a:p>
            <a:pPr marL="68580" indent="0">
              <a:buNone/>
            </a:pPr>
            <a:r>
              <a:rPr lang="en-US" b="1" u="sng" dirty="0" smtClean="0"/>
              <a:t>                              </a:t>
            </a:r>
          </a:p>
          <a:p>
            <a:r>
              <a:rPr lang="en-US" b="1" u="sng" dirty="0" smtClean="0"/>
              <a:t>ARBAB SAIFULLAH</a:t>
            </a:r>
          </a:p>
          <a:p>
            <a:pPr marL="6858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FA14-BCE-014</a:t>
            </a:r>
          </a:p>
          <a:p>
            <a:pPr marL="68580" indent="0">
              <a:buNone/>
            </a:pPr>
            <a:endParaRPr lang="en-US" b="1" u="sng" dirty="0" smtClean="0"/>
          </a:p>
          <a:p>
            <a:r>
              <a:rPr lang="en-US" b="1" u="sng" dirty="0" smtClean="0"/>
              <a:t>MUHAMMAD AFAQ</a:t>
            </a:r>
          </a:p>
          <a:p>
            <a:pPr marL="68580" indent="0">
              <a:buNone/>
            </a:pPr>
            <a:r>
              <a:rPr lang="en-US" b="1" dirty="0" smtClean="0"/>
              <a:t>       FA14-BCE-012</a:t>
            </a:r>
          </a:p>
          <a:p>
            <a:pPr marL="6858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48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800"/>
            <a:ext cx="8229600" cy="6248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0" y="685800"/>
            <a:ext cx="3018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Mutual Inductance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42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0794" y="1253627"/>
            <a:ext cx="707116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 smtClean="0"/>
          </a:p>
          <a:p>
            <a:r>
              <a:rPr lang="en-US" sz="3200" b="1" u="sng" dirty="0" smtClean="0"/>
              <a:t>Inductance used as storing device</a:t>
            </a:r>
            <a:endParaRPr lang="en-US" sz="3200" b="1" u="sng" dirty="0"/>
          </a:p>
        </p:txBody>
      </p:sp>
      <p:sp>
        <p:nvSpPr>
          <p:cNvPr id="3" name="Rectangle 2"/>
          <p:cNvSpPr/>
          <p:nvPr/>
        </p:nvSpPr>
        <p:spPr>
          <a:xfrm>
            <a:off x="914400" y="838200"/>
            <a:ext cx="7010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 typeface="Wingdings" panose="05000000000000000000" pitchFamily="2" charset="2"/>
              <a:buChar char="ü"/>
            </a:pPr>
            <a:r>
              <a:rPr lang="en-US" sz="4400" b="1" dirty="0">
                <a:solidFill>
                  <a:prstClr val="black"/>
                </a:solidFill>
              </a:rPr>
              <a:t>Advantages and Uses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252" y="2392400"/>
            <a:ext cx="86957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Consider an inductor coil connected to a source through a switch.</a:t>
            </a:r>
          </a:p>
          <a:p>
            <a:endParaRPr lang="en-US" b="1" dirty="0" smtClean="0"/>
          </a:p>
          <a:p>
            <a:r>
              <a:rPr lang="en-US" b="1" dirty="0" smtClean="0"/>
              <a:t>When the switch is turned on voltage is applied across end of coil and </a:t>
            </a:r>
          </a:p>
          <a:p>
            <a:r>
              <a:rPr lang="en-US" b="1" dirty="0" smtClean="0"/>
              <a:t>current through coil rises from 0 to maximum </a:t>
            </a:r>
          </a:p>
          <a:p>
            <a:endParaRPr lang="en-US" b="1" dirty="0" smtClean="0"/>
          </a:p>
          <a:p>
            <a:r>
              <a:rPr lang="en-US" b="1" dirty="0" smtClean="0"/>
              <a:t>At the same time </a:t>
            </a:r>
            <a:r>
              <a:rPr lang="en-US" b="1" dirty="0" err="1" smtClean="0"/>
              <a:t>emf</a:t>
            </a:r>
            <a:r>
              <a:rPr lang="en-US" b="1" dirty="0" smtClean="0"/>
              <a:t> is induced which is opposite </a:t>
            </a:r>
          </a:p>
          <a:p>
            <a:r>
              <a:rPr lang="en-US" b="1" dirty="0" smtClean="0"/>
              <a:t>to the applied voltage(in terms of </a:t>
            </a:r>
          </a:p>
          <a:p>
            <a:r>
              <a:rPr lang="en-US" b="1" dirty="0" smtClean="0"/>
              <a:t>Direction).</a:t>
            </a:r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Now if the source is removed that</a:t>
            </a:r>
          </a:p>
          <a:p>
            <a:r>
              <a:rPr lang="en-US" b="1" dirty="0" smtClean="0"/>
              <a:t> stored </a:t>
            </a:r>
            <a:r>
              <a:rPr lang="en-US" b="1" dirty="0" err="1" smtClean="0"/>
              <a:t>emf</a:t>
            </a:r>
            <a:r>
              <a:rPr lang="en-US" b="1" dirty="0" smtClean="0"/>
              <a:t> can be used to</a:t>
            </a:r>
          </a:p>
          <a:p>
            <a:r>
              <a:rPr lang="en-US" b="1" dirty="0" smtClean="0"/>
              <a:t> provide current and current </a:t>
            </a:r>
          </a:p>
          <a:p>
            <a:r>
              <a:rPr lang="en-US" b="1" dirty="0" smtClean="0"/>
              <a:t>decrease from maximum to 0.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214306"/>
            <a:ext cx="3581400" cy="21385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5572965"/>
            <a:ext cx="1691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Inductance Symbol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976408"/>
            <a:ext cx="614363" cy="61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3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379" y="6096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Relation between inductance and capacitance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8379" y="1600200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As we studied that energy can be stored in the electric field between  the plates of capacitor.</a:t>
            </a:r>
          </a:p>
          <a:p>
            <a:endParaRPr lang="en-US" sz="4000" b="1" dirty="0"/>
          </a:p>
          <a:p>
            <a:r>
              <a:rPr lang="en-US" sz="4000" b="1" dirty="0" smtClean="0"/>
              <a:t>Similarly energy can be stored in the magnetic field of an inductor.</a:t>
            </a:r>
          </a:p>
        </p:txBody>
      </p:sp>
    </p:spTree>
    <p:extLst>
      <p:ext uri="{BB962C8B-B14F-4D97-AF65-F5344CB8AC3E}">
        <p14:creationId xmlns:p14="http://schemas.microsoft.com/office/powerpoint/2010/main" val="54397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8046720" cy="3352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2500" y="4800600"/>
            <a:ext cx="73609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Energy stored </a:t>
            </a:r>
            <a:r>
              <a:rPr lang="en-US" sz="3200" b="1" dirty="0"/>
              <a:t>in the electric field between  the plates of capacitor.</a:t>
            </a:r>
          </a:p>
        </p:txBody>
      </p:sp>
    </p:spTree>
    <p:extLst>
      <p:ext uri="{BB962C8B-B14F-4D97-AF65-F5344CB8AC3E}">
        <p14:creationId xmlns:p14="http://schemas.microsoft.com/office/powerpoint/2010/main" val="198604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38200"/>
            <a:ext cx="6019800" cy="34139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4572000"/>
            <a:ext cx="7391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</a:t>
            </a:r>
            <a:r>
              <a:rPr lang="en-US" sz="3600" b="1" dirty="0" smtClean="0"/>
              <a:t>nergy </a:t>
            </a:r>
            <a:r>
              <a:rPr lang="en-US" sz="3600" b="1" dirty="0"/>
              <a:t>stored in </a:t>
            </a:r>
            <a:r>
              <a:rPr lang="en-US" sz="3600" b="1" dirty="0" smtClean="0"/>
              <a:t>the magnetic </a:t>
            </a:r>
            <a:r>
              <a:rPr lang="en-US" sz="3600" b="1" dirty="0"/>
              <a:t>field of an inductor.</a:t>
            </a:r>
          </a:p>
        </p:txBody>
      </p:sp>
    </p:spTree>
    <p:extLst>
      <p:ext uri="{BB962C8B-B14F-4D97-AF65-F5344CB8AC3E}">
        <p14:creationId xmlns:p14="http://schemas.microsoft.com/office/powerpoint/2010/main" val="180252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08379" y="6096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Creating North and south magnetic Poles</a:t>
            </a:r>
            <a:endParaRPr lang="en-US" b="1" u="sng" dirty="0"/>
          </a:p>
        </p:txBody>
      </p:sp>
      <p:pic>
        <p:nvPicPr>
          <p:cNvPr id="1026" name="Picture 2" descr="https://encrypted-tbn2.gstatic.com/images?q=tbn:ANd9GcRL4-zLd_X9HHsEOw7rNddzPTZoDJa731k4ixIIoaU_v0gPGt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401" y="2133600"/>
            <a:ext cx="3770699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8379" y="4876800"/>
            <a:ext cx="807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As we know that magnetic field start originates from north pole</a:t>
            </a:r>
          </a:p>
          <a:p>
            <a:r>
              <a:rPr lang="en-US" b="1" dirty="0" smtClean="0"/>
              <a:t> and end on south pole. Similarly we can make magnetic poles</a:t>
            </a:r>
          </a:p>
          <a:p>
            <a:r>
              <a:rPr lang="en-US" b="1" dirty="0" smtClean="0"/>
              <a:t> according to our choice with help of a solenoid or an inductor.</a:t>
            </a:r>
          </a:p>
          <a:p>
            <a:endParaRPr lang="en-US" b="1" dirty="0" smtClean="0"/>
          </a:p>
          <a:p>
            <a:r>
              <a:rPr lang="en-US" b="1" dirty="0" smtClean="0"/>
              <a:t>This is shown in the next slide.</a:t>
            </a:r>
          </a:p>
          <a:p>
            <a:r>
              <a:rPr lang="en-US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0659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27272" t="146" r="43801" b="6684"/>
          <a:stretch/>
        </p:blipFill>
        <p:spPr>
          <a:xfrm>
            <a:off x="914400" y="2207315"/>
            <a:ext cx="7696200" cy="410911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09600" y="609600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 smtClean="0"/>
              <a:t>Direction of Current and Magnetic Field</a:t>
            </a:r>
            <a:endParaRPr lang="en-US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2362200" y="215620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North pole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009692" y="218975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South pole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26360" y="2823886"/>
            <a:ext cx="20653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Similarly if direction of current change, direction of (magnetic field)B </a:t>
            </a:r>
          </a:p>
          <a:p>
            <a:r>
              <a:rPr lang="en-US" b="1" dirty="0" smtClean="0"/>
              <a:t>also changes and in result north and south poles</a:t>
            </a:r>
          </a:p>
          <a:p>
            <a:r>
              <a:rPr lang="en-US" b="1" dirty="0" smtClean="0"/>
              <a:t>Change their places.</a:t>
            </a:r>
            <a:endParaRPr lang="en-US" b="1" dirty="0"/>
          </a:p>
        </p:txBody>
      </p:sp>
      <p:pic>
        <p:nvPicPr>
          <p:cNvPr id="2050" name="Picture 2" descr="https://encrypted-tbn2.gstatic.com/images?q=tbn:ANd9GcRL4-zLd_X9HHsEOw7rNddzPTZoDJa731k4ixIIoaU_v0gPGt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063" y="783233"/>
            <a:ext cx="1908562" cy="142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55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609600"/>
            <a:ext cx="73677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Mutual inductance phenomenon used in </a:t>
            </a:r>
          </a:p>
          <a:p>
            <a:r>
              <a:rPr lang="en-US" sz="2800" b="1" dirty="0"/>
              <a:t> </a:t>
            </a:r>
            <a:r>
              <a:rPr lang="en-US" sz="2800" b="1" dirty="0" smtClean="0"/>
              <a:t>                      Transformers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58" b="1887"/>
          <a:stretch/>
        </p:blipFill>
        <p:spPr>
          <a:xfrm>
            <a:off x="1371600" y="1592140"/>
            <a:ext cx="6298339" cy="442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9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79" y="609600"/>
            <a:ext cx="3886200" cy="381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86"/>
          <a:stretch/>
        </p:blipFill>
        <p:spPr>
          <a:xfrm>
            <a:off x="4495800" y="2971800"/>
            <a:ext cx="3873500" cy="32953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3784" y="5021425"/>
            <a:ext cx="32303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TRANSFORMERS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9996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19" y="862319"/>
            <a:ext cx="833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Similarly mutual inductance can create step up &amp; step down  transformers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15" y="1231651"/>
            <a:ext cx="5224725" cy="963251"/>
          </a:xfrm>
          <a:prstGeom prst="rect">
            <a:avLst/>
          </a:prstGeom>
        </p:spPr>
      </p:pic>
      <p:pic>
        <p:nvPicPr>
          <p:cNvPr id="5" name="Picture 4" descr="im65-transform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5090" y="3718455"/>
            <a:ext cx="4038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10169" y="4246890"/>
            <a:ext cx="395492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In a step-up transformer the number of wire turns on the secondary coil is greater than the number of turns on the primary coil. </a:t>
            </a:r>
          </a:p>
        </p:txBody>
      </p:sp>
      <p:sp>
        <p:nvSpPr>
          <p:cNvPr id="7" name="Rectangle 6"/>
          <p:cNvSpPr/>
          <p:nvPr/>
        </p:nvSpPr>
        <p:spPr>
          <a:xfrm>
            <a:off x="647700" y="206985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smtClean="0"/>
              <a:t>Definition</a:t>
            </a:r>
            <a:endParaRPr lang="en-US" sz="2000" b="1" dirty="0"/>
          </a:p>
          <a:p>
            <a:endParaRPr lang="en-US" sz="2000" b="1" dirty="0"/>
          </a:p>
          <a:p>
            <a:r>
              <a:rPr lang="en-US" sz="2000" b="1" dirty="0" smtClean="0"/>
              <a:t>A </a:t>
            </a:r>
            <a:r>
              <a:rPr lang="en-US" sz="2000" b="1" dirty="0"/>
              <a:t>transformer that increases the voltage so that the output voltage is greater than the input voltage is a step-up transformer. </a:t>
            </a:r>
          </a:p>
        </p:txBody>
      </p:sp>
    </p:spTree>
    <p:extLst>
      <p:ext uri="{BB962C8B-B14F-4D97-AF65-F5344CB8AC3E}">
        <p14:creationId xmlns:p14="http://schemas.microsoft.com/office/powerpoint/2010/main" val="19779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20015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6700" b="1" u="sng" dirty="0" smtClean="0"/>
              <a:t>TOPIC :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295400" y="2781300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66800" y="2781300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/>
            </a:r>
            <a:br>
              <a:rPr lang="en-US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           </a:t>
            </a:r>
            <a:r>
              <a:rPr lang="en-US" sz="21600" b="1" dirty="0" smtClean="0"/>
              <a:t>INDUCTANCE </a:t>
            </a:r>
            <a:r>
              <a:rPr lang="en-US" sz="21600" b="1" dirty="0"/>
              <a:t>OF </a:t>
            </a:r>
            <a:endParaRPr lang="en-US" sz="21600" b="1" dirty="0" smtClean="0"/>
          </a:p>
          <a:p>
            <a:r>
              <a:rPr lang="en-US" sz="21600" b="1" dirty="0"/>
              <a:t> </a:t>
            </a:r>
            <a:r>
              <a:rPr lang="en-US" sz="21600" b="1" dirty="0" smtClean="0"/>
              <a:t>     A SOLENOID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438400" y="4495800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/>
            </a:r>
            <a:br>
              <a:rPr lang="en-US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      </a:t>
            </a:r>
            <a:r>
              <a:rPr lang="en-US" b="1" u="sng" dirty="0" smtClean="0"/>
              <a:t>Applied Physics</a:t>
            </a:r>
            <a:endParaRPr lang="en-US" sz="21600" b="1" u="sng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25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018" y="3412483"/>
            <a:ext cx="4267570" cy="30482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67699"/>
            <a:ext cx="7382896" cy="963251"/>
          </a:xfrm>
          <a:prstGeom prst="rect">
            <a:avLst/>
          </a:prstGeom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00718" y="1262020"/>
            <a:ext cx="7848600" cy="15696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tabLst>
                <a:tab pos="228600" algn="l"/>
                <a:tab pos="1943100" algn="l"/>
              </a:tabLst>
            </a:pPr>
            <a:r>
              <a:rPr lang="en-US" sz="2400" b="1" dirty="0" smtClean="0"/>
              <a:t>    Definition 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FontTx/>
              <a:buChar char="•"/>
              <a:tabLst>
                <a:tab pos="228600" algn="l"/>
                <a:tab pos="1943100" algn="l"/>
              </a:tabLst>
            </a:pPr>
            <a:r>
              <a:rPr lang="en-US" sz="2400" b="1" dirty="0" smtClean="0"/>
              <a:t>A </a:t>
            </a:r>
            <a:r>
              <a:rPr lang="en-US" sz="2400" b="1" dirty="0"/>
              <a:t>transformer that decreases the voltage so that the output voltage is less than the input voltage is a step-down transformer</a:t>
            </a:r>
            <a:r>
              <a:rPr lang="en-US" dirty="0"/>
              <a:t>.</a:t>
            </a:r>
            <a:r>
              <a:rPr lang="en-US" b="1" dirty="0"/>
              <a:t> 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27061" y="3121567"/>
            <a:ext cx="3962400" cy="24191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FontTx/>
              <a:buChar char="•"/>
              <a:tabLst>
                <a:tab pos="228600" algn="l"/>
                <a:tab pos="1943100" algn="l"/>
              </a:tabLst>
            </a:pPr>
            <a:r>
              <a:rPr lang="en-US" sz="2400" b="1" dirty="0"/>
              <a:t>In a step-down transformer the number of wire turns on the secondary coil is less than the number of turns on the primary coil. </a:t>
            </a:r>
          </a:p>
        </p:txBody>
      </p:sp>
    </p:spTree>
    <p:extLst>
      <p:ext uri="{BB962C8B-B14F-4D97-AF65-F5344CB8AC3E}">
        <p14:creationId xmlns:p14="http://schemas.microsoft.com/office/powerpoint/2010/main" val="135598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3400" y="1371600"/>
            <a:ext cx="76962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Step up transformer use</a:t>
            </a:r>
          </a:p>
          <a:p>
            <a:endParaRPr lang="en-US" b="1" dirty="0" smtClean="0"/>
          </a:p>
          <a:p>
            <a:r>
              <a:rPr lang="en-US" b="1" dirty="0"/>
              <a:t>used to increase voltage before transmitting electrical energy </a:t>
            </a:r>
            <a:endParaRPr lang="en-US" b="1" dirty="0" smtClean="0"/>
          </a:p>
          <a:p>
            <a:r>
              <a:rPr lang="en-US" b="1" dirty="0" smtClean="0"/>
              <a:t>over </a:t>
            </a:r>
            <a:r>
              <a:rPr lang="en-US" b="1" dirty="0"/>
              <a:t>long distances through wires</a:t>
            </a:r>
            <a:r>
              <a:rPr lang="en-US" b="1" dirty="0" smtClean="0"/>
              <a:t>. </a:t>
            </a:r>
            <a:endParaRPr lang="en-US" b="1" dirty="0"/>
          </a:p>
          <a:p>
            <a:endParaRPr lang="en-US" dirty="0" smtClean="0"/>
          </a:p>
          <a:p>
            <a:r>
              <a:rPr lang="en-US" sz="2400" b="1" u="sng" dirty="0" smtClean="0"/>
              <a:t>Step down transformer use</a:t>
            </a:r>
          </a:p>
          <a:p>
            <a:endParaRPr lang="en-US" dirty="0"/>
          </a:p>
          <a:p>
            <a:r>
              <a:rPr lang="en-US" b="1" dirty="0"/>
              <a:t>Transformers are also </a:t>
            </a:r>
            <a:r>
              <a:rPr lang="en-US" b="1" dirty="0" smtClean="0"/>
              <a:t>used </a:t>
            </a:r>
            <a:r>
              <a:rPr lang="en-US" b="1" dirty="0"/>
              <a:t>in electronic products </a:t>
            </a:r>
            <a:r>
              <a:rPr lang="en-US" b="1" dirty="0" smtClean="0"/>
              <a:t>to step-down </a:t>
            </a:r>
            <a:r>
              <a:rPr lang="en-US" b="1" dirty="0"/>
              <a:t>the </a:t>
            </a:r>
            <a:r>
              <a:rPr lang="en-US" b="1" dirty="0" smtClean="0"/>
              <a:t>voltage </a:t>
            </a:r>
            <a:r>
              <a:rPr lang="en-US" b="1" dirty="0"/>
              <a:t>to a </a:t>
            </a:r>
            <a:r>
              <a:rPr lang="en-US" b="1" dirty="0" smtClean="0"/>
              <a:t>suitable level </a:t>
            </a:r>
            <a:r>
              <a:rPr lang="en-US" b="1" dirty="0"/>
              <a:t>for the </a:t>
            </a:r>
            <a:r>
              <a:rPr lang="en-US" b="1" dirty="0" smtClean="0"/>
              <a:t>low </a:t>
            </a:r>
            <a:r>
              <a:rPr lang="en-US" b="1" dirty="0"/>
              <a:t>voltage circuits </a:t>
            </a:r>
            <a:r>
              <a:rPr lang="en-US" b="1" dirty="0" smtClean="0"/>
              <a:t>in electronic products.</a:t>
            </a:r>
          </a:p>
          <a:p>
            <a:endParaRPr lang="en-US" b="1" dirty="0"/>
          </a:p>
          <a:p>
            <a:r>
              <a:rPr lang="en-US" b="1" dirty="0" smtClean="0"/>
              <a:t>Mobile charger</a:t>
            </a:r>
          </a:p>
          <a:p>
            <a:endParaRPr lang="en-US" b="1" dirty="0" smtClean="0"/>
          </a:p>
          <a:p>
            <a:r>
              <a:rPr lang="en-US" b="1" dirty="0" smtClean="0"/>
              <a:t>Laptop charger</a:t>
            </a:r>
          </a:p>
          <a:p>
            <a:endParaRPr lang="en-US" b="1" dirty="0"/>
          </a:p>
          <a:p>
            <a:r>
              <a:rPr lang="en-US" b="1" dirty="0" smtClean="0"/>
              <a:t>PC(Personal Computers)   etc……….</a:t>
            </a:r>
          </a:p>
          <a:p>
            <a:endParaRPr lang="en-US" dirty="0" smtClean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3200400" y="571500"/>
            <a:ext cx="7024744" cy="10287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USES</a:t>
            </a:r>
            <a:br>
              <a:rPr lang="en-US" b="1" u="sng" dirty="0" smtClean="0"/>
            </a:b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67431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990600"/>
            <a:ext cx="7851017" cy="545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ctr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</a:pPr>
            <a:endParaRPr lang="en-US" sz="3200" b="1" dirty="0">
              <a:solidFill>
                <a:prstClr val="black"/>
              </a:solidFill>
              <a:latin typeface="Calibri" panose="020F0502020204030204"/>
            </a:endParaRPr>
          </a:p>
          <a:p>
            <a:pPr marL="342900" lvl="0" indent="-342900" algn="ctr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3200" b="1" dirty="0" smtClean="0">
                <a:solidFill>
                  <a:prstClr val="black"/>
                </a:solidFill>
                <a:latin typeface="Calibri" panose="020F0502020204030204"/>
              </a:rPr>
              <a:t>WIKIPEDIA</a:t>
            </a:r>
            <a:endParaRPr lang="en-US" sz="3200" b="1" dirty="0">
              <a:solidFill>
                <a:prstClr val="black"/>
              </a:solidFill>
              <a:latin typeface="Calibri" panose="020F0502020204030204"/>
            </a:endParaRPr>
          </a:p>
          <a:p>
            <a:pPr marL="342900" lvl="0" indent="-342900" algn="ctr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3200" b="1" dirty="0" smtClean="0">
                <a:solidFill>
                  <a:prstClr val="black"/>
                </a:solidFill>
                <a:latin typeface="Calibri" panose="020F0502020204030204"/>
              </a:rPr>
              <a:t>F.SC BOOK AND GUIDE </a:t>
            </a:r>
            <a:endParaRPr lang="en-US" sz="3200" b="1" dirty="0">
              <a:solidFill>
                <a:prstClr val="black"/>
              </a:solidFill>
              <a:latin typeface="Calibri" panose="020F0502020204030204"/>
            </a:endParaRPr>
          </a:p>
          <a:p>
            <a:pPr marL="342900" lvl="0" indent="-342900" algn="ctr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prstClr val="black"/>
                </a:solidFill>
                <a:latin typeface="Calibri" panose="020F0502020204030204"/>
              </a:rPr>
              <a:t>USING </a:t>
            </a:r>
            <a:r>
              <a:rPr lang="en-US" sz="3200" b="1" dirty="0" smtClean="0">
                <a:solidFill>
                  <a:prstClr val="black"/>
                </a:solidFill>
                <a:latin typeface="Calibri" panose="020F0502020204030204"/>
              </a:rPr>
              <a:t>INTERNET</a:t>
            </a:r>
          </a:p>
          <a:p>
            <a:pPr marL="342900" lvl="0" indent="-342900" algn="ctr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3200" b="1" dirty="0" smtClean="0">
                <a:solidFill>
                  <a:prstClr val="black"/>
                </a:solidFill>
                <a:latin typeface="Calibri" panose="020F0502020204030204"/>
              </a:rPr>
              <a:t>Some good physics sites</a:t>
            </a:r>
          </a:p>
          <a:p>
            <a:pPr marL="342900" lvl="0" indent="-342900" algn="ctr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prstClr val="black"/>
                </a:solidFill>
                <a:latin typeface="Calibri" panose="020F0502020204030204"/>
                <a:hlinkClick r:id="rId2"/>
              </a:rPr>
              <a:t>http://physicsworld.com</a:t>
            </a:r>
            <a:r>
              <a:rPr lang="en-US" sz="3200" b="1" dirty="0" smtClean="0">
                <a:solidFill>
                  <a:prstClr val="black"/>
                </a:solidFill>
                <a:latin typeface="Calibri" panose="020F0502020204030204"/>
                <a:hlinkClick r:id="rId2"/>
              </a:rPr>
              <a:t>/</a:t>
            </a:r>
            <a:endParaRPr lang="en-US" sz="3200" b="1" dirty="0" smtClean="0">
              <a:solidFill>
                <a:prstClr val="black"/>
              </a:solidFill>
              <a:latin typeface="Calibri" panose="020F0502020204030204"/>
            </a:endParaRPr>
          </a:p>
          <a:p>
            <a:pPr marL="342900" lvl="0" indent="-342900" algn="ctr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http://scienceworld.wolfram.com/physics</a:t>
            </a:r>
            <a:r>
              <a:rPr lang="en-US" sz="3200" b="1" dirty="0" smtClean="0">
                <a:solidFill>
                  <a:prstClr val="black"/>
                </a:solidFill>
                <a:latin typeface="Calibri" panose="020F0502020204030204"/>
                <a:hlinkClick r:id="rId3"/>
              </a:rPr>
              <a:t>/</a:t>
            </a:r>
            <a:endParaRPr lang="en-US" sz="3200" b="1" dirty="0" smtClean="0">
              <a:solidFill>
                <a:prstClr val="black"/>
              </a:solidFill>
              <a:latin typeface="Calibri" panose="020F0502020204030204"/>
            </a:endParaRPr>
          </a:p>
          <a:p>
            <a:pPr marL="342900" lvl="0" indent="-342900" algn="ctr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http://theory.uwinnipeg.ca/physics</a:t>
            </a:r>
            <a:r>
              <a:rPr lang="en-US" sz="3200" b="1" dirty="0" smtClean="0">
                <a:solidFill>
                  <a:prstClr val="black"/>
                </a:solidFill>
                <a:latin typeface="Calibri" panose="020F0502020204030204"/>
                <a:hlinkClick r:id="rId4"/>
              </a:rPr>
              <a:t>/</a:t>
            </a:r>
            <a:endParaRPr lang="en-US" sz="3200" b="1" dirty="0" smtClean="0">
              <a:solidFill>
                <a:prstClr val="black"/>
              </a:solidFill>
              <a:latin typeface="Calibri" panose="020F0502020204030204"/>
            </a:endParaRPr>
          </a:p>
          <a:p>
            <a:pPr marL="228600" lvl="0" indent="-228600" algn="ctr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endParaRPr lang="en-US" sz="2400" dirty="0" smtClean="0">
              <a:solidFill>
                <a:prstClr val="black"/>
              </a:solidFill>
              <a:latin typeface="Calibri" panose="020F0502020204030204"/>
            </a:endParaRPr>
          </a:p>
          <a:p>
            <a:pPr marL="228600" lvl="0" indent="-228600" algn="ctr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24200" y="6858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REFERENCES</a:t>
            </a:r>
            <a:br>
              <a:rPr lang="en-US" b="1" u="sng" dirty="0" smtClean="0"/>
            </a:b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98877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C:\Users\z\Desktop\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28" y="381000"/>
            <a:ext cx="8190271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42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229737"/>
            <a:ext cx="7024744" cy="1143000"/>
          </a:xfrm>
        </p:spPr>
        <p:txBody>
          <a:bodyPr/>
          <a:lstStyle/>
          <a:p>
            <a:r>
              <a:rPr lang="en-US" b="1" u="sng" dirty="0" smtClean="0"/>
              <a:t>LIST OF CONTANTS</a:t>
            </a:r>
            <a:endParaRPr lang="en-US" b="1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609600" y="1752600"/>
            <a:ext cx="774763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b="1" dirty="0"/>
              <a:t>Background </a:t>
            </a:r>
            <a:r>
              <a:rPr lang="en-US" sz="4400" b="1" dirty="0" smtClean="0"/>
              <a:t>&amp; History.</a:t>
            </a:r>
            <a:endParaRPr lang="en-US" sz="4400" b="1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b="1" dirty="0" smtClean="0"/>
              <a:t>Definitions.</a:t>
            </a:r>
            <a:endParaRPr lang="en-US" sz="4400" b="1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b="1" dirty="0" smtClean="0"/>
              <a:t>Derivation.</a:t>
            </a:r>
            <a:endParaRPr lang="en-US" sz="2400" b="1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b="1" dirty="0" smtClean="0"/>
              <a:t>Self &amp; Mutual Inductance.</a:t>
            </a:r>
            <a:endParaRPr lang="en-US" sz="4400" b="1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b="1" dirty="0" smtClean="0">
                <a:solidFill>
                  <a:prstClr val="black"/>
                </a:solidFill>
              </a:rPr>
              <a:t>Advantages and </a:t>
            </a:r>
            <a:r>
              <a:rPr lang="en-US" sz="4400" b="1" dirty="0" smtClean="0"/>
              <a:t>Uses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b="1" dirty="0" smtClean="0"/>
              <a:t>References</a:t>
            </a:r>
            <a:endParaRPr lang="en-US" sz="4400" b="1" dirty="0"/>
          </a:p>
        </p:txBody>
      </p:sp>
      <p:sp>
        <p:nvSpPr>
          <p:cNvPr id="4" name="Rectangle 3"/>
          <p:cNvSpPr/>
          <p:nvPr/>
        </p:nvSpPr>
        <p:spPr>
          <a:xfrm>
            <a:off x="4043994" y="3276600"/>
            <a:ext cx="49619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94C600"/>
                </a:solidFill>
              </a:rPr>
              <a:t>(INDUCTANCE </a:t>
            </a:r>
            <a:r>
              <a:rPr lang="en-US" sz="2400" b="1" u="sng" dirty="0">
                <a:solidFill>
                  <a:srgbClr val="94C600"/>
                </a:solidFill>
              </a:rPr>
              <a:t>OF A </a:t>
            </a:r>
            <a:r>
              <a:rPr lang="en-US" sz="2400" b="1" u="sng" dirty="0" smtClean="0">
                <a:solidFill>
                  <a:srgbClr val="94C600"/>
                </a:solidFill>
              </a:rPr>
              <a:t>SOLENOID)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964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3200" y="204716"/>
            <a:ext cx="7024744" cy="1143000"/>
          </a:xfrm>
        </p:spPr>
        <p:txBody>
          <a:bodyPr/>
          <a:lstStyle/>
          <a:p>
            <a:r>
              <a:rPr lang="en-US" b="1" u="sng" dirty="0"/>
              <a:t>BACKGROUND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3401" y="1372737"/>
            <a:ext cx="83057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The early studies of electrical conduction in metals were done in the eighteenth and early nineteenth centuries</a:t>
            </a:r>
            <a:r>
              <a:rPr lang="en-US" b="1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smtClean="0"/>
              <a:t>Benjamin </a:t>
            </a:r>
            <a:r>
              <a:rPr lang="en-US" b="1" dirty="0"/>
              <a:t>Franklin (1706-1790) in his experiments with lightning </a:t>
            </a:r>
            <a:r>
              <a:rPr lang="en-US" b="1" dirty="0" smtClean="0"/>
              <a:t>found </a:t>
            </a:r>
            <a:r>
              <a:rPr lang="en-US" b="1" dirty="0"/>
              <a:t>that the charge would travel along the metallic rod</a:t>
            </a:r>
            <a:r>
              <a:rPr lang="en-US" b="1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smtClean="0"/>
              <a:t>Alessandro </a:t>
            </a:r>
            <a:r>
              <a:rPr lang="en-US" b="1" dirty="0"/>
              <a:t>Volta (1745-1827) derived the concept of electrical battery. </a:t>
            </a: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smtClean="0"/>
              <a:t>Once </a:t>
            </a:r>
            <a:r>
              <a:rPr lang="en-US" b="1" dirty="0"/>
              <a:t>batteries were available for contact with metals, electric currents were produced and studied</a:t>
            </a:r>
            <a:r>
              <a:rPr lang="en-US" b="1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smtClean="0"/>
              <a:t>Georg </a:t>
            </a:r>
            <a:r>
              <a:rPr lang="en-US" b="1" dirty="0"/>
              <a:t>Simon Ohm (1787-1854) found the direct proportion relating current and potential difference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    </a:t>
            </a:r>
            <a:r>
              <a:rPr lang="en-US" b="1" dirty="0"/>
              <a:t>which became a measure of the ability of various metals to conduct </a:t>
            </a:r>
            <a:r>
              <a:rPr lang="en-US" b="1" dirty="0" smtClean="0"/>
              <a:t>    </a:t>
            </a:r>
          </a:p>
          <a:p>
            <a:r>
              <a:rPr lang="en-US" b="1" dirty="0" smtClean="0"/>
              <a:t>    electricity</a:t>
            </a:r>
            <a:r>
              <a:rPr lang="en-US" b="1" dirty="0"/>
              <a:t>. </a:t>
            </a: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smtClean="0"/>
              <a:t>And </a:t>
            </a:r>
            <a:r>
              <a:rPr lang="en-US" b="1" dirty="0"/>
              <a:t>then conductance was defined.</a:t>
            </a:r>
          </a:p>
        </p:txBody>
      </p:sp>
    </p:spTree>
    <p:extLst>
      <p:ext uri="{BB962C8B-B14F-4D97-AF65-F5344CB8AC3E}">
        <p14:creationId xmlns:p14="http://schemas.microsoft.com/office/powerpoint/2010/main" val="65083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5200" y="323178"/>
            <a:ext cx="7024744" cy="1143000"/>
          </a:xfrm>
        </p:spPr>
        <p:txBody>
          <a:bodyPr/>
          <a:lstStyle/>
          <a:p>
            <a:r>
              <a:rPr lang="en-US" b="1" u="sng" dirty="0"/>
              <a:t>HISTORY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431102"/>
            <a:ext cx="8153400" cy="4765162"/>
          </a:xfrm>
        </p:spPr>
        <p:txBody>
          <a:bodyPr>
            <a:normAutofit fontScale="92500"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b="1" dirty="0"/>
              <a:t>The term 'inductance' was </a:t>
            </a:r>
            <a:r>
              <a:rPr lang="en-US" b="1" dirty="0" smtClean="0"/>
              <a:t>introduced by </a:t>
            </a:r>
          </a:p>
          <a:p>
            <a:pPr marL="68580" indent="0" algn="just">
              <a:buNone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u="sng" dirty="0" smtClean="0"/>
              <a:t>Oliver </a:t>
            </a:r>
            <a:r>
              <a:rPr lang="en-US" b="1" u="sng" dirty="0"/>
              <a:t>Heaviside </a:t>
            </a:r>
            <a:r>
              <a:rPr lang="en-US" b="1" dirty="0"/>
              <a:t>in February 1886</a:t>
            </a:r>
            <a:r>
              <a:rPr lang="en-US" b="1" dirty="0" smtClean="0"/>
              <a:t>.</a:t>
            </a:r>
          </a:p>
          <a:p>
            <a:pPr marL="68580" indent="0" algn="just">
              <a:buNone/>
            </a:pPr>
            <a:endParaRPr lang="en-US" b="1" dirty="0" smtClean="0"/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b="1" dirty="0" smtClean="0"/>
              <a:t>Then in honor and work </a:t>
            </a:r>
            <a:r>
              <a:rPr lang="en-US" b="1" dirty="0"/>
              <a:t>of the physicist </a:t>
            </a:r>
            <a:r>
              <a:rPr lang="en-US" b="1" u="sng" dirty="0"/>
              <a:t>Heinrich </a:t>
            </a:r>
            <a:r>
              <a:rPr lang="en-US" b="1" u="sng" dirty="0" smtClean="0"/>
              <a:t>Lenz</a:t>
            </a:r>
            <a:r>
              <a:rPr lang="en-US" b="1" dirty="0" smtClean="0"/>
              <a:t>, It </a:t>
            </a:r>
            <a:r>
              <a:rPr lang="en-US" b="1" dirty="0"/>
              <a:t>is </a:t>
            </a:r>
            <a:r>
              <a:rPr lang="en-US" b="1" dirty="0" smtClean="0"/>
              <a:t>made </a:t>
            </a:r>
            <a:r>
              <a:rPr lang="en-US" b="1" dirty="0"/>
              <a:t>to use the symbol </a:t>
            </a:r>
            <a:r>
              <a:rPr lang="en-US" b="1" dirty="0" smtClean="0"/>
              <a:t>(</a:t>
            </a:r>
            <a:r>
              <a:rPr lang="en-US" b="1" u="sng" dirty="0" smtClean="0"/>
              <a:t>L</a:t>
            </a:r>
            <a:r>
              <a:rPr lang="en-US" b="1" dirty="0" smtClean="0"/>
              <a:t>) for inductance.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b="1" dirty="0" smtClean="0"/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b="1" dirty="0" smtClean="0"/>
              <a:t>In </a:t>
            </a:r>
            <a:r>
              <a:rPr lang="en-US" b="1" dirty="0"/>
              <a:t>the SI system the measurement unit for inductance </a:t>
            </a:r>
            <a:r>
              <a:rPr lang="en-US" b="1" dirty="0" smtClean="0"/>
              <a:t> is </a:t>
            </a:r>
            <a:r>
              <a:rPr lang="en-US" b="1" dirty="0"/>
              <a:t>the henry (symbol: H), named in honor of the scientist who discovered inductance, </a:t>
            </a:r>
            <a:r>
              <a:rPr lang="en-US" b="1" u="sng" dirty="0"/>
              <a:t>Joseph Henry</a:t>
            </a:r>
            <a:r>
              <a:rPr lang="en-US" b="1" dirty="0" smtClean="0"/>
              <a:t>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b="1" dirty="0"/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b="1" dirty="0" smtClean="0"/>
              <a:t>Here you see names of different scientist what it means</a:t>
            </a:r>
            <a:r>
              <a:rPr lang="en-U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?</a:t>
            </a:r>
            <a:endParaRPr lang="en-US" b="1" dirty="0" smtClean="0"/>
          </a:p>
          <a:p>
            <a:pPr algn="just">
              <a:buFont typeface="Wingdings" panose="05000000000000000000" pitchFamily="2" charset="2"/>
              <a:buChar char="ü"/>
            </a:pPr>
            <a:endParaRPr lang="en-US" b="1" dirty="0"/>
          </a:p>
          <a:p>
            <a:pPr marL="68580" indent="0" algn="just">
              <a:buNone/>
            </a:pP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738498"/>
            <a:ext cx="1219200" cy="18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4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38400" y="152400"/>
            <a:ext cx="7024744" cy="1143000"/>
          </a:xfrm>
        </p:spPr>
        <p:txBody>
          <a:bodyPr/>
          <a:lstStyle/>
          <a:p>
            <a:r>
              <a:rPr lang="en-US" b="1" u="sng" dirty="0">
                <a:solidFill>
                  <a:srgbClr val="94C600"/>
                </a:solidFill>
              </a:rPr>
              <a:t>HISTORY</a:t>
            </a:r>
            <a:endParaRPr lang="en-US" b="1" u="sng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295400"/>
            <a:ext cx="8077200" cy="5181600"/>
          </a:xfrm>
        </p:spPr>
        <p:txBody>
          <a:bodyPr>
            <a:normAutofit/>
          </a:bodyPr>
          <a:lstStyle/>
          <a:p>
            <a:pPr marL="457200" indent="-457200"/>
            <a:r>
              <a:rPr lang="en-US" b="1" dirty="0" smtClean="0"/>
              <a:t>If you look at the background of Inductance.</a:t>
            </a:r>
          </a:p>
          <a:p>
            <a:pPr marL="457200" indent="-457200"/>
            <a:r>
              <a:rPr lang="en-US" b="1" dirty="0" smtClean="0"/>
              <a:t>You will come to know Inductance have very brief history and background. </a:t>
            </a:r>
          </a:p>
          <a:p>
            <a:pPr marL="457200" indent="-457200"/>
            <a:r>
              <a:rPr lang="en-US" b="1" dirty="0" smtClean="0"/>
              <a:t>Different scientists work on it used it in different ways. </a:t>
            </a:r>
          </a:p>
          <a:p>
            <a:pPr marL="457200" indent="-457200"/>
            <a:endParaRPr lang="en-US" b="1" dirty="0" smtClean="0"/>
          </a:p>
          <a:p>
            <a:pPr marL="457200" indent="-457200"/>
            <a:r>
              <a:rPr lang="en-US" b="1" dirty="0" smtClean="0"/>
              <a:t>Example :</a:t>
            </a:r>
          </a:p>
          <a:p>
            <a:pPr marL="0" indent="0">
              <a:buNone/>
            </a:pPr>
            <a:r>
              <a:rPr lang="en-US" b="1" dirty="0" smtClean="0"/>
              <a:t>In </a:t>
            </a:r>
            <a:r>
              <a:rPr lang="en-US" b="1" dirty="0"/>
              <a:t>1820, Han Christian </a:t>
            </a:r>
            <a:r>
              <a:rPr lang="en-US" b="1" dirty="0" err="1"/>
              <a:t>Oersted</a:t>
            </a:r>
            <a:r>
              <a:rPr lang="en-US" b="1" dirty="0"/>
              <a:t>, 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a </a:t>
            </a:r>
            <a:r>
              <a:rPr lang="en-US" b="1" dirty="0"/>
              <a:t>Danish physics teacher, found that 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electricity </a:t>
            </a:r>
            <a:r>
              <a:rPr lang="en-US" b="1" dirty="0"/>
              <a:t>and magnetism are </a:t>
            </a:r>
            <a:r>
              <a:rPr lang="en-US" b="1" dirty="0" smtClean="0"/>
              <a:t>related</a:t>
            </a:r>
            <a:r>
              <a:rPr lang="en-US" b="1" dirty="0"/>
              <a:t> </a:t>
            </a:r>
            <a:r>
              <a:rPr lang="en-US" b="1" dirty="0" smtClean="0"/>
              <a:t>and hence introduce Electromagnetism.</a:t>
            </a: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457200" indent="-457200"/>
            <a:endParaRPr lang="en-US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3200400"/>
            <a:ext cx="1333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0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914400"/>
            <a:ext cx="8001000" cy="11430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Scientist worked on this Subject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492724"/>
            <a:ext cx="6777317" cy="4831876"/>
          </a:xfrm>
        </p:spPr>
        <p:txBody>
          <a:bodyPr>
            <a:normAutofit fontScale="55000" lnSpcReduction="20000"/>
          </a:bodyPr>
          <a:lstStyle/>
          <a:p>
            <a:pPr marL="0" lvl="0" indent="0">
              <a:buClr>
                <a:srgbClr val="94C600"/>
              </a:buClr>
              <a:buNone/>
            </a:pPr>
            <a:endParaRPr lang="en-US" sz="1900" b="1" u="sng" dirty="0">
              <a:solidFill>
                <a:srgbClr val="3E3D2D"/>
              </a:solidFill>
            </a:endParaRPr>
          </a:p>
          <a:p>
            <a:pPr marL="457200" lvl="0" indent="-457200">
              <a:buClr>
                <a:srgbClr val="94C600"/>
              </a:buClr>
            </a:pPr>
            <a:r>
              <a:rPr lang="en-US" sz="4400" b="1" dirty="0">
                <a:solidFill>
                  <a:srgbClr val="3E3D2D"/>
                </a:solidFill>
              </a:rPr>
              <a:t>Coulomb</a:t>
            </a:r>
          </a:p>
          <a:p>
            <a:pPr marL="457200" lvl="0" indent="-457200">
              <a:buClr>
                <a:srgbClr val="94C600"/>
              </a:buClr>
            </a:pPr>
            <a:r>
              <a:rPr lang="en-US" sz="4400" b="1" dirty="0">
                <a:solidFill>
                  <a:srgbClr val="3E3D2D"/>
                </a:solidFill>
              </a:rPr>
              <a:t>Faraday </a:t>
            </a:r>
          </a:p>
          <a:p>
            <a:pPr marL="457200" lvl="0" indent="-457200">
              <a:buClr>
                <a:srgbClr val="94C600"/>
              </a:buClr>
            </a:pPr>
            <a:r>
              <a:rPr lang="en-US" sz="4400" b="1" dirty="0">
                <a:solidFill>
                  <a:srgbClr val="3E3D2D"/>
                </a:solidFill>
              </a:rPr>
              <a:t>Gauss </a:t>
            </a:r>
          </a:p>
          <a:p>
            <a:pPr marL="457200" lvl="0" indent="-457200">
              <a:buClr>
                <a:srgbClr val="94C600"/>
              </a:buClr>
            </a:pPr>
            <a:r>
              <a:rPr lang="en-US" sz="4400" b="1" dirty="0">
                <a:solidFill>
                  <a:srgbClr val="3E3D2D"/>
                </a:solidFill>
              </a:rPr>
              <a:t>Oliver Heaviside </a:t>
            </a:r>
          </a:p>
          <a:p>
            <a:pPr marL="457200" lvl="0" indent="-457200">
              <a:buClr>
                <a:srgbClr val="94C600"/>
              </a:buClr>
            </a:pPr>
            <a:r>
              <a:rPr lang="en-US" sz="4400" b="1" dirty="0">
                <a:solidFill>
                  <a:srgbClr val="3E3D2D"/>
                </a:solidFill>
              </a:rPr>
              <a:t>Henry</a:t>
            </a:r>
          </a:p>
          <a:p>
            <a:pPr marL="457200" lvl="0" indent="-457200">
              <a:buClr>
                <a:srgbClr val="94C600"/>
              </a:buClr>
            </a:pPr>
            <a:r>
              <a:rPr lang="en-US" sz="4400" b="1" dirty="0">
                <a:solidFill>
                  <a:srgbClr val="3E3D2D"/>
                </a:solidFill>
              </a:rPr>
              <a:t>Hertz </a:t>
            </a:r>
          </a:p>
          <a:p>
            <a:pPr marL="457200" lvl="0" indent="-457200">
              <a:buClr>
                <a:srgbClr val="94C600"/>
              </a:buClr>
            </a:pPr>
            <a:r>
              <a:rPr lang="en-US" sz="4400" b="1" dirty="0">
                <a:solidFill>
                  <a:srgbClr val="3E3D2D"/>
                </a:solidFill>
              </a:rPr>
              <a:t>Lorentz </a:t>
            </a:r>
          </a:p>
          <a:p>
            <a:pPr marL="457200" lvl="0" indent="-457200">
              <a:buClr>
                <a:srgbClr val="94C600"/>
              </a:buClr>
            </a:pPr>
            <a:r>
              <a:rPr lang="en-US" sz="4400" b="1" dirty="0">
                <a:solidFill>
                  <a:srgbClr val="3E3D2D"/>
                </a:solidFill>
              </a:rPr>
              <a:t>Maxwell </a:t>
            </a:r>
          </a:p>
          <a:p>
            <a:pPr marL="457200" lvl="0" indent="-457200">
              <a:buClr>
                <a:srgbClr val="94C600"/>
              </a:buClr>
            </a:pPr>
            <a:r>
              <a:rPr lang="en-US" sz="4400" b="1" dirty="0">
                <a:solidFill>
                  <a:srgbClr val="3E3D2D"/>
                </a:solidFill>
              </a:rPr>
              <a:t>Tesla </a:t>
            </a:r>
          </a:p>
          <a:p>
            <a:pPr marL="457200" lvl="0" indent="-457200">
              <a:buClr>
                <a:srgbClr val="94C600"/>
              </a:buClr>
            </a:pPr>
            <a:r>
              <a:rPr lang="en-US" sz="4400" b="1" dirty="0">
                <a:solidFill>
                  <a:srgbClr val="3E3D2D"/>
                </a:solidFill>
              </a:rPr>
              <a:t>Volta </a:t>
            </a:r>
            <a:endParaRPr lang="en-US" sz="4400" b="1" dirty="0" smtClean="0">
              <a:solidFill>
                <a:srgbClr val="3E3D2D"/>
              </a:solidFill>
            </a:endParaRPr>
          </a:p>
          <a:p>
            <a:pPr marL="457200" lvl="0" indent="-457200">
              <a:buClr>
                <a:srgbClr val="94C600"/>
              </a:buClr>
            </a:pPr>
            <a:r>
              <a:rPr lang="en-US" sz="4400" b="1" dirty="0" smtClean="0">
                <a:solidFill>
                  <a:srgbClr val="3E3D2D"/>
                </a:solidFill>
              </a:rPr>
              <a:t>Ampère</a:t>
            </a:r>
          </a:p>
          <a:p>
            <a:pPr marL="457200" lvl="0" indent="-457200">
              <a:buClr>
                <a:srgbClr val="94C600"/>
              </a:buClr>
            </a:pPr>
            <a:r>
              <a:rPr lang="en-US" sz="4400" b="1" dirty="0" err="1" smtClean="0">
                <a:solidFill>
                  <a:srgbClr val="3E3D2D"/>
                </a:solidFill>
              </a:rPr>
              <a:t>Oersted</a:t>
            </a:r>
            <a:r>
              <a:rPr lang="en-US" sz="4400" b="1" dirty="0" smtClean="0">
                <a:solidFill>
                  <a:srgbClr val="3E3D2D"/>
                </a:solidFill>
              </a:rPr>
              <a:t> etc</a:t>
            </a:r>
            <a:r>
              <a:rPr lang="en-US" sz="4400" b="1" dirty="0">
                <a:solidFill>
                  <a:srgbClr val="3E3D2D"/>
                </a:solidFill>
              </a:rPr>
              <a:t>………….. </a:t>
            </a:r>
          </a:p>
          <a:p>
            <a:pPr marL="6858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113" y="1579866"/>
            <a:ext cx="1333500" cy="1714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61835" y="3341747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Hans Christian Ørsted"/>
              </a:rPr>
              <a:t>Hans Christian </a:t>
            </a:r>
            <a:r>
              <a:rPr lang="en-US" dirty="0" err="1">
                <a:solidFill>
                  <a:srgbClr val="0B0080"/>
                </a:solidFill>
                <a:latin typeface="Arial" panose="020B0604020202020204" pitchFamily="34" charset="0"/>
                <a:hlinkClick r:id="rId3" tooltip="Hans Christian Ørsted"/>
              </a:rPr>
              <a:t>Ørsted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359" y="3763009"/>
            <a:ext cx="1333500" cy="19240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05104" y="5699752"/>
            <a:ext cx="2313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5" tooltip="André-Marie Ampère"/>
              </a:rPr>
              <a:t>André-Marie Ampère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494" y="2386047"/>
            <a:ext cx="1527763" cy="22807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329628" y="4666779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7" tooltip="Michael Faraday"/>
              </a:rPr>
              <a:t>Michael Faraday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98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935</TotalTime>
  <Words>1380</Words>
  <Application>Microsoft Office PowerPoint</Application>
  <PresentationFormat>On-screen Show (4:3)</PresentationFormat>
  <Paragraphs>281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Arial</vt:lpstr>
      <vt:lpstr>Calibri</vt:lpstr>
      <vt:lpstr>Cambria Math</vt:lpstr>
      <vt:lpstr>Century Gothic</vt:lpstr>
      <vt:lpstr>Elephant</vt:lpstr>
      <vt:lpstr>Forte</vt:lpstr>
      <vt:lpstr>Franklin Gothic Heavy</vt:lpstr>
      <vt:lpstr>Neue Haas Grotesk</vt:lpstr>
      <vt:lpstr>Open Sans</vt:lpstr>
      <vt:lpstr>Palatino Nova</vt:lpstr>
      <vt:lpstr>Times New Roman</vt:lpstr>
      <vt:lpstr>Wingdings</vt:lpstr>
      <vt:lpstr>Wingdings 2</vt:lpstr>
      <vt:lpstr>Austin</vt:lpstr>
      <vt:lpstr>PowerPoint Presentation</vt:lpstr>
      <vt:lpstr>PRESENTATION           FOR    SIR SIKANDAR KHAN</vt:lpstr>
      <vt:lpstr>PRESENTED BY </vt:lpstr>
      <vt:lpstr>  TOPIC : </vt:lpstr>
      <vt:lpstr>LIST OF CONTANTS</vt:lpstr>
      <vt:lpstr>BACKGROUND</vt:lpstr>
      <vt:lpstr>HISTORY</vt:lpstr>
      <vt:lpstr>HISTORY</vt:lpstr>
      <vt:lpstr>Scientist worked on this Subject </vt:lpstr>
      <vt:lpstr>Definitions</vt:lpstr>
      <vt:lpstr>SOLENOID</vt:lpstr>
      <vt:lpstr>INDUCTOR</vt:lpstr>
      <vt:lpstr>DIFFERENT INDUCTOR</vt:lpstr>
      <vt:lpstr>INDUCTANCE</vt:lpstr>
      <vt:lpstr>PowerPoint Presentation</vt:lpstr>
      <vt:lpstr>DERIVATION OF INDUCTANCE OF A SOLENOID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 induction </vt:lpstr>
      <vt:lpstr>Remember for the production of Induced emf the change in flux is important.</vt:lpstr>
      <vt:lpstr>Mutual Induction</vt:lpstr>
      <vt:lpstr>PowerPoint Presentation</vt:lpstr>
      <vt:lpstr>PowerPoint Presentation</vt:lpstr>
      <vt:lpstr>PowerPoint Presentation</vt:lpstr>
      <vt:lpstr>PowerPoint Presentation</vt:lpstr>
      <vt:lpstr>Relation between inductance and capacitance</vt:lpstr>
      <vt:lpstr>PowerPoint Presentation</vt:lpstr>
      <vt:lpstr>PowerPoint Presentation</vt:lpstr>
      <vt:lpstr>Creating North and south magnetic Poles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USES </vt:lpstr>
      <vt:lpstr>REFERENCES </vt:lpstr>
      <vt:lpstr>PowerPoint Presentation</vt:lpstr>
    </vt:vector>
  </TitlesOfParts>
  <Manager>SAEED</Manager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SAEED</dc:creator>
  <cp:keywords>SAEED</cp:keywords>
  <cp:lastModifiedBy>MRT www.Win2Farsi.com</cp:lastModifiedBy>
  <cp:revision>101</cp:revision>
  <dcterms:created xsi:type="dcterms:W3CDTF">2014-10-27T09:08:37Z</dcterms:created>
  <dcterms:modified xsi:type="dcterms:W3CDTF">2014-12-12T06:24:06Z</dcterms:modified>
</cp:coreProperties>
</file>